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3.svg" ContentType="image/svg+xml"/>
  <Override PartName="/ppt/media/image15.svg" ContentType="image/svg+xml"/>
  <Override PartName="/ppt/media/image18.svg" ContentType="image/svg+xml"/>
  <Override PartName="/ppt/media/image20.svg" ContentType="image/svg+xml"/>
  <Override PartName="/ppt/media/image3.svg" ContentType="image/svg+xml"/>
  <Override PartName="/ppt/media/image5.svg" ContentType="image/svg+xml"/>
  <Override PartName="/ppt/media/image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sldIdLst>
    <p:sldId id="256" r:id="rId3"/>
    <p:sldId id="257" r:id="rId4"/>
    <p:sldId id="258" r:id="rId5"/>
    <p:sldId id="259" r:id="rId6"/>
    <p:sldId id="260" r:id="rId7"/>
    <p:sldId id="261" r:id="rId8"/>
    <p:sldId id="262" r:id="rId9"/>
    <p:sldId id="263" r:id="rId10"/>
    <p:sldId id="264" r:id="rId12"/>
    <p:sldId id="265" r:id="rId13"/>
  </p:sldIdLst>
  <p:sldSz cx="18288000" cy="10287000"/>
  <p:notesSz cx="6858000" cy="9144000"/>
  <p:embeddedFontLst>
    <p:embeddedFont>
      <p:font typeface="Times New Roman Bold" panose="02030802070405020303"/>
      <p:bold r:id="rId17"/>
    </p:embeddedFont>
    <p:embeddedFont>
      <p:font typeface="Open Sans Bold"/>
      <p:bold r:id="rId18"/>
    </p:embeddedFont>
    <p:embeddedFont>
      <p:font typeface="Canva Sans" panose="020B0503030501040103"/>
      <p:regular r:id="rId19"/>
    </p:embeddedFont>
    <p:embeddedFont>
      <p:font typeface="Canva Sans Bold" panose="020B0803030501040103"/>
      <p:bold r:id="rId20"/>
    </p:embeddedFont>
    <p:embeddedFont>
      <p:font typeface="Arial Bold" panose="020B0802020202020204"/>
      <p:bold r:id="rId21"/>
    </p:embeddedFont>
    <p:embeddedFont>
      <p:font typeface="DM Sans Bold"/>
      <p:bold r:id="rId22"/>
    </p:embeddedFont>
    <p:embeddedFont>
      <p:font typeface="Museo Moderno Bold"/>
      <p:bold r:id="rId23"/>
    </p:embeddedFont>
    <p:embeddedFont>
      <p:font typeface="Museo Moderno"/>
      <p:regular r:id="rId24"/>
    </p:embeddedFont>
    <p:embeddedFont>
      <p:font typeface="Arimo Bold" panose="020B0704020202020204"/>
      <p:bold r:id="rId25"/>
    </p:embeddedFont>
    <p:embeddedFont>
      <p:font typeface="Calibri" panose="020F0502020204030204" charset="0"/>
      <p:regular r:id="rId26"/>
      <p:bold r:id="rId27"/>
      <p:italic r:id="rId28"/>
      <p:bold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font" Target="fonts/font13.fntdata"/><Relationship Id="rId28" Type="http://schemas.openxmlformats.org/officeDocument/2006/relationships/font" Target="fonts/font12.fntdata"/><Relationship Id="rId27" Type="http://schemas.openxmlformats.org/officeDocument/2006/relationships/font" Target="fonts/font11.fntdata"/><Relationship Id="rId26" Type="http://schemas.openxmlformats.org/officeDocument/2006/relationships/font" Target="fonts/font10.fntdata"/><Relationship Id="rId25" Type="http://schemas.openxmlformats.org/officeDocument/2006/relationships/font" Target="fonts/font9.fntdata"/><Relationship Id="rId24" Type="http://schemas.openxmlformats.org/officeDocument/2006/relationships/font" Target="fonts/font8.fntdata"/><Relationship Id="rId23" Type="http://schemas.openxmlformats.org/officeDocument/2006/relationships/font" Target="fonts/font7.fntdata"/><Relationship Id="rId22" Type="http://schemas.openxmlformats.org/officeDocument/2006/relationships/font" Target="fonts/font6.fntdata"/><Relationship Id="rId21" Type="http://schemas.openxmlformats.org/officeDocument/2006/relationships/font" Target="fonts/font5.fntdata"/><Relationship Id="rId20" Type="http://schemas.openxmlformats.org/officeDocument/2006/relationships/font" Target="fonts/font4.fntdata"/><Relationship Id="rId2" Type="http://schemas.openxmlformats.org/officeDocument/2006/relationships/theme" Target="theme/theme1.xml"/><Relationship Id="rId19" Type="http://schemas.openxmlformats.org/officeDocument/2006/relationships/font" Target="fonts/font3.fntdata"/><Relationship Id="rId18" Type="http://schemas.openxmlformats.org/officeDocument/2006/relationships/font" Target="fonts/font2.fntdata"/><Relationship Id="rId17" Type="http://schemas.openxmlformats.org/officeDocument/2006/relationships/font" Target="fonts/font1.fntdata"/><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notesMaster" Target="notesMasters/notesMaster1.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9.svg"/><Relationship Id="rId7" Type="http://schemas.openxmlformats.org/officeDocument/2006/relationships/image" Target="../media/image8.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jpeg"/></Relationships>
</file>

<file path=ppt/slides/_rels/slide5.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18.svg"/><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3" Type="http://schemas.openxmlformats.org/officeDocument/2006/relationships/image" Target="../media/image13.svg"/><Relationship Id="rId2" Type="http://schemas.openxmlformats.org/officeDocument/2006/relationships/image" Target="../media/image12.png"/><Relationship Id="rId14" Type="http://schemas.openxmlformats.org/officeDocument/2006/relationships/slideLayout" Target="../slideLayouts/slideLayout7.xml"/><Relationship Id="rId13" Type="http://schemas.openxmlformats.org/officeDocument/2006/relationships/image" Target="../media/image23.png"/><Relationship Id="rId12" Type="http://schemas.openxmlformats.org/officeDocument/2006/relationships/image" Target="../media/image22.png"/><Relationship Id="rId11" Type="http://schemas.openxmlformats.org/officeDocument/2006/relationships/image" Target="../media/image21.png"/><Relationship Id="rId10" Type="http://schemas.openxmlformats.org/officeDocument/2006/relationships/image" Target="../media/image20.svg"/><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0.svg"/><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7.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image" Target="../media/image16.png"/><Relationship Id="rId7" Type="http://schemas.openxmlformats.org/officeDocument/2006/relationships/image" Target="../media/image15.svg"/><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3" Type="http://schemas.openxmlformats.org/officeDocument/2006/relationships/image" Target="../media/image24.jpeg"/><Relationship Id="rId2" Type="http://schemas.microsoft.com/office/2007/relationships/media" Target="../media/media1.mp4"/><Relationship Id="rId16" Type="http://schemas.openxmlformats.org/officeDocument/2006/relationships/slideLayout" Target="../slideLayouts/slideLayout7.xml"/><Relationship Id="rId15" Type="http://schemas.openxmlformats.org/officeDocument/2006/relationships/image" Target="../media/image23.png"/><Relationship Id="rId14" Type="http://schemas.openxmlformats.org/officeDocument/2006/relationships/image" Target="../media/image22.png"/><Relationship Id="rId13" Type="http://schemas.openxmlformats.org/officeDocument/2006/relationships/image" Target="../media/image21.png"/><Relationship Id="rId12" Type="http://schemas.openxmlformats.org/officeDocument/2006/relationships/image" Target="../media/image20.svg"/><Relationship Id="rId11" Type="http://schemas.openxmlformats.org/officeDocument/2006/relationships/image" Target="../media/image19.png"/><Relationship Id="rId10" Type="http://schemas.openxmlformats.org/officeDocument/2006/relationships/image" Target="../media/image18.svg"/><Relationship Id="rId1" Type="http://schemas.openxmlformats.org/officeDocument/2006/relationships/video" Target="../media/media1.mp4"/></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69639" y="1208806"/>
            <a:ext cx="12365698" cy="9032947"/>
          </a:xfrm>
          <a:prstGeom prst="rect">
            <a:avLst/>
          </a:prstGeom>
        </p:spPr>
        <p:txBody>
          <a:bodyPr lIns="0" tIns="0" rIns="0" bIns="0" rtlCol="0" anchor="t">
            <a:spAutoFit/>
          </a:bodyPr>
          <a:lstStyle/>
          <a:p>
            <a:pPr algn="l">
              <a:lnSpc>
                <a:spcPts val="4730"/>
              </a:lnSpc>
            </a:pPr>
            <a:r>
              <a:rPr lang="en-US" sz="3380">
                <a:solidFill>
                  <a:srgbClr val="000000"/>
                </a:solidFill>
                <a:latin typeface="Times New Roman" panose="02020603050405020304"/>
                <a:ea typeface="Times New Roman" panose="02020603050405020304"/>
                <a:cs typeface="Times New Roman" panose="02020603050405020304"/>
                <a:sym typeface="Times New Roman" panose="02020603050405020304"/>
              </a:rPr>
              <a:t>Many students struggle to identify their true passions and align them with suitable career paths due to inadequate personalized guidance and resources. Traditional educational systems often fail to provide tailored support, and parental pressure can further complicate this, as parents may impose their career aspirations without considering their children's interests. This often leads students to pursue careers they dislike, resulting in disengagement and stagnation.</a:t>
            </a:r>
            <a:endParaRPr lang="en-US" sz="338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4730"/>
              </a:lnSpc>
            </a:pPr>
            <a:r>
              <a:rPr lang="en-US" sz="3380">
                <a:solidFill>
                  <a:srgbClr val="000000"/>
                </a:solidFill>
                <a:latin typeface="Times New Roman" panose="02020603050405020304"/>
                <a:ea typeface="Times New Roman" panose="02020603050405020304"/>
                <a:cs typeface="Times New Roman" panose="02020603050405020304"/>
                <a:sym typeface="Times New Roman" panose="02020603050405020304"/>
              </a:rPr>
              <a:t>Rural students face additional challenges, including limited access to career counselors, mentorship opportunities, and exposure to diverse career options. Consequently, they may find themselves in unsatisfactory jobs that do not align with their strengths or passions.</a:t>
            </a:r>
            <a:endParaRPr lang="en-US" sz="338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4730"/>
              </a:lnSpc>
            </a:pPr>
          </a:p>
          <a:p>
            <a:pPr algn="l">
              <a:lnSpc>
                <a:spcPts val="4730"/>
              </a:lnSpc>
            </a:pPr>
          </a:p>
        </p:txBody>
      </p:sp>
      <p:sp>
        <p:nvSpPr>
          <p:cNvPr id="3" name="Freeform 3"/>
          <p:cNvSpPr/>
          <p:nvPr/>
        </p:nvSpPr>
        <p:spPr>
          <a:xfrm>
            <a:off x="12573811" y="2857824"/>
            <a:ext cx="5714189" cy="4571351"/>
          </a:xfrm>
          <a:custGeom>
            <a:avLst/>
            <a:gdLst/>
            <a:ahLst/>
            <a:cxnLst/>
            <a:rect l="l" t="t" r="r" b="b"/>
            <a:pathLst>
              <a:path w="5714189" h="4571351">
                <a:moveTo>
                  <a:pt x="0" y="0"/>
                </a:moveTo>
                <a:lnTo>
                  <a:pt x="5714189" y="0"/>
                </a:lnTo>
                <a:lnTo>
                  <a:pt x="5714189" y="4571352"/>
                </a:lnTo>
                <a:lnTo>
                  <a:pt x="0" y="4571352"/>
                </a:lnTo>
                <a:lnTo>
                  <a:pt x="0" y="0"/>
                </a:lnTo>
                <a:close/>
              </a:path>
            </a:pathLst>
          </a:custGeom>
          <a:blipFill>
            <a:blip r:embed="rId1"/>
            <a:stretch>
              <a:fillRect l="-8879" t="-17940" r="-2368" b="-21120"/>
            </a:stretch>
          </a:blipFill>
        </p:spPr>
      </p:sp>
      <p:sp>
        <p:nvSpPr>
          <p:cNvPr id="4" name="TextBox 4"/>
          <p:cNvSpPr txBox="1"/>
          <p:nvPr/>
        </p:nvSpPr>
        <p:spPr>
          <a:xfrm>
            <a:off x="269639" y="358775"/>
            <a:ext cx="2639973" cy="669925"/>
          </a:xfrm>
          <a:prstGeom prst="rect">
            <a:avLst/>
          </a:prstGeom>
        </p:spPr>
        <p:txBody>
          <a:bodyPr lIns="0" tIns="0" rIns="0" bIns="0" rtlCol="0" anchor="t">
            <a:spAutoFit/>
          </a:bodyPr>
          <a:lstStyle/>
          <a:p>
            <a:pPr algn="l">
              <a:lnSpc>
                <a:spcPts val="5600"/>
              </a:lnSpc>
            </a:pPr>
            <a:r>
              <a:rPr lang="en-US" sz="4000" b="1" u="sng">
                <a:solidFill>
                  <a:srgbClr val="000000"/>
                </a:solidFill>
                <a:latin typeface="Garet Bold"/>
                <a:ea typeface="Garet Bold"/>
                <a:cs typeface="Garet Bold"/>
                <a:sym typeface="Garet Bold"/>
              </a:rPr>
              <a:t>Problem : </a:t>
            </a:r>
            <a:endParaRPr lang="en-US" sz="4000" b="1" u="sng">
              <a:solidFill>
                <a:srgbClr val="000000"/>
              </a:solidFill>
              <a:latin typeface="Garet Bold"/>
              <a:ea typeface="Garet Bold"/>
              <a:cs typeface="Garet Bold"/>
              <a:sym typeface="Garet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90025" y="177960"/>
            <a:ext cx="16276320" cy="866775"/>
          </a:xfrm>
          <a:prstGeom prst="rect">
            <a:avLst/>
          </a:prstGeom>
        </p:spPr>
        <p:txBody>
          <a:bodyPr lIns="0" tIns="0" rIns="0" bIns="0" rtlCol="0" anchor="t">
            <a:spAutoFit/>
          </a:bodyPr>
          <a:lstStyle/>
          <a:p>
            <a:pPr algn="ctr">
              <a:lnSpc>
                <a:spcPts val="6000"/>
              </a:lnSpc>
            </a:pPr>
            <a:r>
              <a:rPr lang="en-US" sz="5000" b="1" u="sng">
                <a:solidFill>
                  <a:srgbClr val="000000"/>
                </a:solidFill>
                <a:latin typeface="Arial Bold" panose="020B0802020202020204"/>
                <a:ea typeface="Arial Bold" panose="020B0802020202020204"/>
                <a:cs typeface="Arial Bold" panose="020B0802020202020204"/>
                <a:sym typeface="Arial Bold" panose="020B0802020202020204"/>
              </a:rPr>
              <a:t>RESEARCH  AND REFERENCES</a:t>
            </a:r>
            <a:endParaRPr lang="en-US" sz="5000" b="1" u="sng">
              <a:solidFill>
                <a:srgbClr val="000000"/>
              </a:solidFill>
              <a:latin typeface="Arial Bold" panose="020B0802020202020204"/>
              <a:ea typeface="Arial Bold" panose="020B0802020202020204"/>
              <a:cs typeface="Arial Bold" panose="020B0802020202020204"/>
              <a:sym typeface="Arial Bold" panose="020B0802020202020204"/>
            </a:endParaRPr>
          </a:p>
        </p:txBody>
      </p:sp>
      <p:sp>
        <p:nvSpPr>
          <p:cNvPr id="3" name="TextBox 3"/>
          <p:cNvSpPr txBox="1"/>
          <p:nvPr/>
        </p:nvSpPr>
        <p:spPr>
          <a:xfrm>
            <a:off x="13197840" y="9561200"/>
            <a:ext cx="4084320" cy="475298"/>
          </a:xfrm>
          <a:prstGeom prst="rect">
            <a:avLst/>
          </a:prstGeom>
        </p:spPr>
        <p:txBody>
          <a:bodyPr lIns="0" tIns="0" rIns="0" bIns="0" rtlCol="0" anchor="t">
            <a:spAutoFit/>
          </a:bodyPr>
          <a:lstStyle/>
          <a:p>
            <a:pPr algn="r">
              <a:lnSpc>
                <a:spcPts val="2160"/>
              </a:lnSpc>
            </a:pPr>
            <a:r>
              <a:rPr lang="en-US" sz="1800" b="1">
                <a:solidFill>
                  <a:srgbClr val="FFFFFF"/>
                </a:solidFill>
                <a:latin typeface="Arimo Bold" panose="020B0704020202020204"/>
                <a:ea typeface="Arimo Bold" panose="020B0704020202020204"/>
                <a:cs typeface="Arimo Bold" panose="020B0704020202020204"/>
                <a:sym typeface="Arimo Bold" panose="020B0704020202020204"/>
              </a:rPr>
              <a:t>6</a:t>
            </a:r>
            <a:endParaRPr lang="en-US" sz="1800" b="1">
              <a:solidFill>
                <a:srgbClr val="FFFFFF"/>
              </a:solidFill>
              <a:latin typeface="Arimo Bold" panose="020B0704020202020204"/>
              <a:ea typeface="Arimo Bold" panose="020B0704020202020204"/>
              <a:cs typeface="Arimo Bold" panose="020B0704020202020204"/>
              <a:sym typeface="Arimo Bold" panose="020B0704020202020204"/>
            </a:endParaRPr>
          </a:p>
        </p:txBody>
      </p:sp>
      <p:sp>
        <p:nvSpPr>
          <p:cNvPr id="4" name="TextBox 4"/>
          <p:cNvSpPr txBox="1"/>
          <p:nvPr/>
        </p:nvSpPr>
        <p:spPr>
          <a:xfrm>
            <a:off x="981724" y="2262168"/>
            <a:ext cx="16277576" cy="2557482"/>
          </a:xfrm>
          <a:prstGeom prst="rect">
            <a:avLst/>
          </a:prstGeom>
        </p:spPr>
        <p:txBody>
          <a:bodyPr lIns="0" tIns="0" rIns="0" bIns="0" rtlCol="0" anchor="t">
            <a:spAutoFit/>
          </a:bodyPr>
          <a:lstStyle/>
          <a:p>
            <a:pPr marL="768985" lvl="1" indent="-384175" algn="l">
              <a:lnSpc>
                <a:spcPts val="4985"/>
              </a:lnSpc>
              <a:buFont typeface="Arial" panose="020B0604020202020204"/>
              <a:buChar char="•"/>
            </a:pPr>
            <a:r>
              <a:rPr lang="en-US" sz="3560">
                <a:solidFill>
                  <a:srgbClr val="000000"/>
                </a:solidFill>
                <a:latin typeface="Times New Roman" panose="02020603050405020304"/>
                <a:ea typeface="Times New Roman" panose="02020603050405020304"/>
                <a:cs typeface="Times New Roman" panose="02020603050405020304"/>
                <a:sym typeface="Times New Roman" panose="02020603050405020304"/>
              </a:rPr>
              <a:t>Integrated AI into education can improve personalized learning and career guidance,addressing gaps for students in underserved areas.</a:t>
            </a:r>
            <a:endParaRPr lang="en-US" sz="356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768985" lvl="1" indent="-384175" algn="l">
              <a:lnSpc>
                <a:spcPts val="4985"/>
              </a:lnSpc>
              <a:buFont typeface="Arial" panose="020B0604020202020204"/>
              <a:buChar char="•"/>
            </a:pPr>
            <a:r>
              <a:rPr lang="en-US" sz="3560">
                <a:solidFill>
                  <a:srgbClr val="000000"/>
                </a:solidFill>
                <a:latin typeface="Times New Roman" panose="02020603050405020304"/>
                <a:ea typeface="Times New Roman" panose="02020603050405020304"/>
                <a:cs typeface="Times New Roman" panose="02020603050405020304"/>
                <a:sym typeface="Times New Roman" panose="02020603050405020304"/>
              </a:rPr>
              <a:t>Career counseling significantly impacts students choice and satisfaction, reducing dropout rates and improve employment outcomes.</a:t>
            </a:r>
            <a:endParaRPr lang="en-US" sz="356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5" name="TextBox 5"/>
          <p:cNvSpPr txBox="1"/>
          <p:nvPr/>
        </p:nvSpPr>
        <p:spPr>
          <a:xfrm>
            <a:off x="981724" y="1481118"/>
            <a:ext cx="3738000" cy="609600"/>
          </a:xfrm>
          <a:prstGeom prst="rect">
            <a:avLst/>
          </a:prstGeom>
        </p:spPr>
        <p:txBody>
          <a:bodyPr lIns="0" tIns="0" rIns="0" bIns="0" rtlCol="0" anchor="t">
            <a:spAutoFit/>
          </a:bodyPr>
          <a:lstStyle/>
          <a:p>
            <a:pPr algn="ctr">
              <a:lnSpc>
                <a:spcPts val="4800"/>
              </a:lnSpc>
            </a:pPr>
            <a:r>
              <a:rPr lang="en-US" sz="4000" b="1" u="sng">
                <a:solidFill>
                  <a:srgbClr val="000000"/>
                </a:solidFill>
                <a:latin typeface="Garet Bold"/>
                <a:ea typeface="Garet Bold"/>
                <a:cs typeface="Garet Bold"/>
                <a:sym typeface="Garet Bold"/>
              </a:rPr>
              <a:t>RESEARCH:</a:t>
            </a:r>
            <a:endParaRPr lang="en-US" sz="4000" b="1" u="sng">
              <a:solidFill>
                <a:srgbClr val="000000"/>
              </a:solidFill>
              <a:latin typeface="Garet Bold"/>
              <a:ea typeface="Garet Bold"/>
              <a:cs typeface="Garet Bold"/>
              <a:sym typeface="Garet Bold"/>
            </a:endParaRPr>
          </a:p>
        </p:txBody>
      </p:sp>
      <p:sp>
        <p:nvSpPr>
          <p:cNvPr id="6" name="TextBox 6"/>
          <p:cNvSpPr txBox="1"/>
          <p:nvPr/>
        </p:nvSpPr>
        <p:spPr>
          <a:xfrm>
            <a:off x="1028700" y="6222999"/>
            <a:ext cx="11769448" cy="2557526"/>
          </a:xfrm>
          <a:prstGeom prst="rect">
            <a:avLst/>
          </a:prstGeom>
        </p:spPr>
        <p:txBody>
          <a:bodyPr lIns="0" tIns="0" rIns="0" bIns="0" rtlCol="0" anchor="t">
            <a:spAutoFit/>
          </a:bodyPr>
          <a:lstStyle/>
          <a:p>
            <a:pPr marL="768350" lvl="1" indent="-384175" algn="l">
              <a:lnSpc>
                <a:spcPts val="4985"/>
              </a:lnSpc>
              <a:buFont typeface="Arial" panose="020B0604020202020204"/>
              <a:buChar char="•"/>
            </a:pPr>
            <a:r>
              <a:rPr lang="en-US" sz="3560">
                <a:solidFill>
                  <a:srgbClr val="000000"/>
                </a:solidFill>
                <a:latin typeface="Times New Roman" panose="02020603050405020304"/>
                <a:ea typeface="Times New Roman" panose="02020603050405020304"/>
                <a:cs typeface="Times New Roman" panose="02020603050405020304"/>
                <a:sym typeface="Times New Roman" panose="02020603050405020304"/>
              </a:rPr>
              <a:t>Books on Mentorship and career development.</a:t>
            </a:r>
            <a:endParaRPr lang="en-US" sz="356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768350" lvl="1" indent="-384175" algn="l">
              <a:lnSpc>
                <a:spcPts val="4985"/>
              </a:lnSpc>
              <a:buFont typeface="Arial" panose="020B0604020202020204"/>
              <a:buChar char="•"/>
            </a:pPr>
            <a:r>
              <a:rPr lang="en-US" sz="3560">
                <a:solidFill>
                  <a:srgbClr val="000000"/>
                </a:solidFill>
                <a:latin typeface="Times New Roman" panose="02020603050405020304"/>
                <a:ea typeface="Times New Roman" panose="02020603050405020304"/>
                <a:cs typeface="Times New Roman" panose="02020603050405020304"/>
                <a:sym typeface="Times New Roman" panose="02020603050405020304"/>
              </a:rPr>
              <a:t>Personalized career guidance with AI. </a:t>
            </a:r>
            <a:endParaRPr lang="en-US" sz="356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768350" lvl="1" indent="-384175" algn="l">
              <a:lnSpc>
                <a:spcPts val="4985"/>
              </a:lnSpc>
              <a:buFont typeface="Arial" panose="020B0604020202020204"/>
              <a:buChar char="•"/>
            </a:pPr>
            <a:r>
              <a:rPr lang="en-US" sz="3560">
                <a:solidFill>
                  <a:srgbClr val="000000"/>
                </a:solidFill>
                <a:latin typeface="Times New Roman" panose="02020603050405020304"/>
                <a:ea typeface="Times New Roman" panose="02020603050405020304"/>
                <a:cs typeface="Times New Roman" panose="02020603050405020304"/>
                <a:sym typeface="Times New Roman" panose="02020603050405020304"/>
              </a:rPr>
              <a:t>Mentorshipin rural areas which impact on career growth.</a:t>
            </a:r>
            <a:endParaRPr lang="en-US" sz="356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768350" lvl="1" indent="-384175" algn="l">
              <a:lnSpc>
                <a:spcPts val="4985"/>
              </a:lnSpc>
              <a:buFont typeface="Arial" panose="020B0604020202020204"/>
              <a:buChar char="•"/>
            </a:pPr>
            <a:r>
              <a:rPr lang="en-US" sz="3560">
                <a:solidFill>
                  <a:srgbClr val="000000"/>
                </a:solidFill>
                <a:latin typeface="Times New Roman" panose="02020603050405020304"/>
                <a:ea typeface="Times New Roman" panose="02020603050405020304"/>
                <a:cs typeface="Times New Roman" panose="02020603050405020304"/>
                <a:sym typeface="Times New Roman" panose="02020603050405020304"/>
              </a:rPr>
              <a:t>Online courses: Coursera/Udemy/Youtube.</a:t>
            </a:r>
            <a:endParaRPr lang="en-US" sz="356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7" name="TextBox 7"/>
          <p:cNvSpPr txBox="1"/>
          <p:nvPr/>
        </p:nvSpPr>
        <p:spPr>
          <a:xfrm>
            <a:off x="1113792" y="5362575"/>
            <a:ext cx="2935367" cy="688974"/>
          </a:xfrm>
          <a:prstGeom prst="rect">
            <a:avLst/>
          </a:prstGeom>
        </p:spPr>
        <p:txBody>
          <a:bodyPr lIns="0" tIns="0" rIns="0" bIns="0" rtlCol="0" anchor="t">
            <a:spAutoFit/>
          </a:bodyPr>
          <a:lstStyle/>
          <a:p>
            <a:pPr algn="ctr">
              <a:lnSpc>
                <a:spcPts val="5600"/>
              </a:lnSpc>
            </a:pPr>
            <a:r>
              <a:rPr lang="en-US" sz="4000" b="1" u="sng">
                <a:solidFill>
                  <a:srgbClr val="000000"/>
                </a:solidFill>
                <a:latin typeface="Canva Sans Bold" panose="020B0803030501040103"/>
                <a:ea typeface="Canva Sans Bold" panose="020B0803030501040103"/>
                <a:cs typeface="Canva Sans Bold" panose="020B0803030501040103"/>
                <a:sym typeface="Canva Sans Bold" panose="020B0803030501040103"/>
              </a:rPr>
              <a:t>References:</a:t>
            </a:r>
            <a:endParaRPr lang="en-US" sz="4000" b="1" u="sng">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26653" y="211456"/>
            <a:ext cx="2739525" cy="866775"/>
          </a:xfrm>
          <a:prstGeom prst="rect">
            <a:avLst/>
          </a:prstGeom>
        </p:spPr>
        <p:txBody>
          <a:bodyPr lIns="0" tIns="0" rIns="0" bIns="0" rtlCol="0" anchor="t">
            <a:spAutoFit/>
          </a:bodyPr>
          <a:lstStyle/>
          <a:p>
            <a:pPr algn="ctr">
              <a:lnSpc>
                <a:spcPts val="6300"/>
              </a:lnSpc>
            </a:pPr>
            <a:r>
              <a:rPr lang="en-US" sz="45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Problem:</a:t>
            </a:r>
            <a:endParaRPr lang="en-US" sz="45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3" name="TextBox 3"/>
          <p:cNvSpPr txBox="1"/>
          <p:nvPr/>
        </p:nvSpPr>
        <p:spPr>
          <a:xfrm>
            <a:off x="0" y="1512304"/>
            <a:ext cx="18017103" cy="8968740"/>
          </a:xfrm>
          <a:prstGeom prst="rect">
            <a:avLst/>
          </a:prstGeom>
        </p:spPr>
        <p:txBody>
          <a:bodyPr lIns="0" tIns="0" rIns="0" bIns="0" rtlCol="0" anchor="t">
            <a:spAutoFit/>
          </a:bodyPr>
          <a:lstStyle/>
          <a:p>
            <a:pPr marL="842010" lvl="1" indent="-421005" algn="just">
              <a:lnSpc>
                <a:spcPts val="5460"/>
              </a:lnSpc>
              <a:buAutoNum type="arabicPeriod"/>
            </a:pPr>
            <a:r>
              <a:rPr lang="en-US" sz="3900" u="sng">
                <a:solidFill>
                  <a:srgbClr val="000000"/>
                </a:solidFill>
                <a:latin typeface="Times New Roman" panose="02020603050405020304"/>
                <a:ea typeface="Times New Roman" panose="02020603050405020304"/>
                <a:cs typeface="Times New Roman" panose="02020603050405020304"/>
                <a:sym typeface="Times New Roman" panose="02020603050405020304"/>
              </a:rPr>
              <a:t>Lack of Personalize</a:t>
            </a:r>
            <a:r>
              <a:rPr lang="en-US" sz="3900" u="sng">
                <a:solidFill>
                  <a:srgbClr val="000000"/>
                </a:solidFill>
                <a:latin typeface="Times New Roman" panose="02020603050405020304"/>
                <a:ea typeface="Times New Roman" panose="02020603050405020304"/>
                <a:cs typeface="Times New Roman" panose="02020603050405020304"/>
                <a:sym typeface="Times New Roman" panose="02020603050405020304"/>
              </a:rPr>
              <a:t>d Guidance</a:t>
            </a:r>
            <a:r>
              <a:rPr lang="en-US" sz="3900">
                <a:solidFill>
                  <a:srgbClr val="000000"/>
                </a:solidFill>
                <a:latin typeface="Times New Roman" panose="02020603050405020304"/>
                <a:ea typeface="Times New Roman" panose="02020603050405020304"/>
                <a:cs typeface="Times New Roman" panose="02020603050405020304"/>
                <a:sym typeface="Times New Roman" panose="02020603050405020304"/>
              </a:rPr>
              <a:t> – Many students struggle to identify their passions due to inadequate career counseling and resources.</a:t>
            </a:r>
            <a:endParaRPr lang="en-US" sz="39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842010" lvl="1" indent="-421005" algn="just">
              <a:lnSpc>
                <a:spcPts val="5460"/>
              </a:lnSpc>
              <a:buAutoNum type="arabicPeriod"/>
            </a:pPr>
            <a:r>
              <a:rPr lang="en-US" sz="3900" u="sng">
                <a:solidFill>
                  <a:srgbClr val="000000"/>
                </a:solidFill>
                <a:latin typeface="Times New Roman" panose="02020603050405020304"/>
                <a:ea typeface="Times New Roman" panose="02020603050405020304"/>
                <a:cs typeface="Times New Roman" panose="02020603050405020304"/>
                <a:sym typeface="Times New Roman" panose="02020603050405020304"/>
              </a:rPr>
              <a:t>Flaws in Traditional Education</a:t>
            </a:r>
            <a:r>
              <a:rPr lang="en-US" sz="3900">
                <a:solidFill>
                  <a:srgbClr val="000000"/>
                </a:solidFill>
                <a:latin typeface="Times New Roman" panose="02020603050405020304"/>
                <a:ea typeface="Times New Roman" panose="02020603050405020304"/>
                <a:cs typeface="Times New Roman" panose="02020603050405020304"/>
                <a:sym typeface="Times New Roman" panose="02020603050405020304"/>
              </a:rPr>
              <a:t> – Schools often fail to provide tailored career support, leaving students without clear direction.</a:t>
            </a:r>
            <a:endParaRPr lang="en-US" sz="39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842010" lvl="1" indent="-421005" algn="just">
              <a:lnSpc>
                <a:spcPts val="5460"/>
              </a:lnSpc>
              <a:buAutoNum type="arabicPeriod"/>
            </a:pPr>
            <a:r>
              <a:rPr lang="en-US" sz="3900" u="sng">
                <a:solidFill>
                  <a:srgbClr val="000000"/>
                </a:solidFill>
                <a:latin typeface="Times New Roman" panose="02020603050405020304"/>
                <a:ea typeface="Times New Roman" panose="02020603050405020304"/>
                <a:cs typeface="Times New Roman" panose="02020603050405020304"/>
                <a:sym typeface="Times New Roman" panose="02020603050405020304"/>
              </a:rPr>
              <a:t>Parental Pressure</a:t>
            </a:r>
            <a:r>
              <a:rPr lang="en-US" sz="3900">
                <a:solidFill>
                  <a:srgbClr val="000000"/>
                </a:solidFill>
                <a:latin typeface="Times New Roman" panose="02020603050405020304"/>
                <a:ea typeface="Times New Roman" panose="02020603050405020304"/>
                <a:cs typeface="Times New Roman" panose="02020603050405020304"/>
                <a:sym typeface="Times New Roman" panose="02020603050405020304"/>
              </a:rPr>
              <a:t> – Parents may impose their career aspirations on children, leading to disengagement and dissatisfaction.</a:t>
            </a:r>
            <a:endParaRPr lang="en-US" sz="39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842010" lvl="1" indent="-421005" algn="just">
              <a:lnSpc>
                <a:spcPts val="5460"/>
              </a:lnSpc>
              <a:buAutoNum type="arabicPeriod"/>
            </a:pPr>
            <a:r>
              <a:rPr lang="en-US" sz="3900" u="sng">
                <a:solidFill>
                  <a:srgbClr val="000000"/>
                </a:solidFill>
                <a:latin typeface="Times New Roman" panose="02020603050405020304"/>
                <a:ea typeface="Times New Roman" panose="02020603050405020304"/>
                <a:cs typeface="Times New Roman" panose="02020603050405020304"/>
                <a:sym typeface="Times New Roman" panose="02020603050405020304"/>
              </a:rPr>
              <a:t>Rural Challenges</a:t>
            </a:r>
            <a:r>
              <a:rPr lang="en-US" sz="3900">
                <a:solidFill>
                  <a:srgbClr val="000000"/>
                </a:solidFill>
                <a:latin typeface="Times New Roman" panose="02020603050405020304"/>
                <a:ea typeface="Times New Roman" panose="02020603050405020304"/>
                <a:cs typeface="Times New Roman" panose="02020603050405020304"/>
                <a:sym typeface="Times New Roman" panose="02020603050405020304"/>
              </a:rPr>
              <a:t> – Limited access to career counselors, mentors, and exposure to diverse career options further restricts rural students.</a:t>
            </a:r>
            <a:endParaRPr lang="en-US" sz="39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842010" lvl="1" indent="-421005" algn="just">
              <a:lnSpc>
                <a:spcPts val="5460"/>
              </a:lnSpc>
              <a:buAutoNum type="arabicPeriod"/>
            </a:pPr>
            <a:r>
              <a:rPr lang="en-US" sz="3900" u="sng">
                <a:solidFill>
                  <a:srgbClr val="000000"/>
                </a:solidFill>
                <a:latin typeface="Times New Roman" panose="02020603050405020304"/>
                <a:ea typeface="Times New Roman" panose="02020603050405020304"/>
                <a:cs typeface="Times New Roman" panose="02020603050405020304"/>
                <a:sym typeface="Times New Roman" panose="02020603050405020304"/>
              </a:rPr>
              <a:t>Misaligned Career Choices</a:t>
            </a:r>
            <a:r>
              <a:rPr lang="en-US" sz="3900">
                <a:solidFill>
                  <a:srgbClr val="000000"/>
                </a:solidFill>
                <a:latin typeface="Times New Roman" panose="02020603050405020304"/>
                <a:ea typeface="Times New Roman" panose="02020603050405020304"/>
                <a:cs typeface="Times New Roman" panose="02020603050405020304"/>
                <a:sym typeface="Times New Roman" panose="02020603050405020304"/>
              </a:rPr>
              <a:t> – Many students end up in careers they dislike, resulting in lack of motivation and career stagnation.</a:t>
            </a:r>
            <a:endParaRPr lang="en-US" sz="39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ctr">
              <a:lnSpc>
                <a:spcPts val="5460"/>
              </a:lnSpc>
            </a:pPr>
          </a:p>
          <a:p>
            <a:pPr algn="ctr">
              <a:lnSpc>
                <a:spcPts val="5460"/>
              </a:lnSpc>
            </a:pPr>
          </a:p>
          <a:p>
            <a:pPr algn="ctr">
              <a:lnSpc>
                <a:spcPts val="5460"/>
              </a:lnSpc>
            </a:p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30707"/>
        </a:solidFill>
        <a:effectLst/>
      </p:bgPr>
    </p:bg>
    <p:spTree>
      <p:nvGrpSpPr>
        <p:cNvPr id="1" name=""/>
        <p:cNvGrpSpPr/>
        <p:nvPr/>
      </p:nvGrpSpPr>
      <p:grpSpPr>
        <a:xfrm>
          <a:off x="0" y="0"/>
          <a:ext cx="0" cy="0"/>
          <a:chOff x="0" y="0"/>
          <a:chExt cx="0" cy="0"/>
        </a:xfrm>
      </p:grpSpPr>
      <p:sp>
        <p:nvSpPr>
          <p:cNvPr id="2" name="Freeform 2"/>
          <p:cNvSpPr/>
          <p:nvPr/>
        </p:nvSpPr>
        <p:spPr>
          <a:xfrm>
            <a:off x="-285750" y="8666173"/>
            <a:ext cx="7021031" cy="2429091"/>
          </a:xfrm>
          <a:custGeom>
            <a:avLst/>
            <a:gdLst/>
            <a:ahLst/>
            <a:cxnLst/>
            <a:rect l="l" t="t" r="r" b="b"/>
            <a:pathLst>
              <a:path w="7021031" h="2429091">
                <a:moveTo>
                  <a:pt x="0" y="0"/>
                </a:moveTo>
                <a:lnTo>
                  <a:pt x="7021031" y="0"/>
                </a:lnTo>
                <a:lnTo>
                  <a:pt x="7021031" y="2429091"/>
                </a:lnTo>
                <a:lnTo>
                  <a:pt x="0" y="2429091"/>
                </a:lnTo>
                <a:lnTo>
                  <a:pt x="0" y="0"/>
                </a:lnTo>
                <a:close/>
              </a:path>
            </a:pathLst>
          </a:custGeom>
          <a:blipFill>
            <a:blip r:embed="rId1">
              <a:alphaModFix amt="55000"/>
              <a:extLst>
                <a:ext uri="{96DAC541-7B7A-43D3-8B79-37D633B846F1}">
                  <asvg:svgBlip xmlns:asvg="http://schemas.microsoft.com/office/drawing/2016/SVG/main" r:embed="rId2"/>
                </a:ext>
              </a:extLst>
            </a:blip>
            <a:stretch>
              <a:fillRect l="-47348" b="-323491"/>
            </a:stretch>
          </a:blipFill>
        </p:spPr>
      </p:sp>
      <p:sp>
        <p:nvSpPr>
          <p:cNvPr id="3" name="Freeform 3"/>
          <p:cNvSpPr/>
          <p:nvPr/>
        </p:nvSpPr>
        <p:spPr>
          <a:xfrm>
            <a:off x="5498435" y="-467628"/>
            <a:ext cx="6820816" cy="1419088"/>
          </a:xfrm>
          <a:custGeom>
            <a:avLst/>
            <a:gdLst/>
            <a:ahLst/>
            <a:cxnLst/>
            <a:rect l="l" t="t" r="r" b="b"/>
            <a:pathLst>
              <a:path w="6820816" h="1419088">
                <a:moveTo>
                  <a:pt x="0" y="0"/>
                </a:moveTo>
                <a:lnTo>
                  <a:pt x="6820817" y="0"/>
                </a:lnTo>
                <a:lnTo>
                  <a:pt x="6820817" y="1419088"/>
                </a:lnTo>
                <a:lnTo>
                  <a:pt x="0" y="1419088"/>
                </a:lnTo>
                <a:lnTo>
                  <a:pt x="0" y="0"/>
                </a:lnTo>
                <a:close/>
              </a:path>
            </a:pathLst>
          </a:custGeom>
          <a:blipFill>
            <a:blip r:embed="rId1">
              <a:alphaModFix amt="55000"/>
              <a:extLst>
                <a:ext uri="{96DAC541-7B7A-43D3-8B79-37D633B846F1}">
                  <asvg:svgBlip xmlns:asvg="http://schemas.microsoft.com/office/drawing/2016/SVG/main" r:embed="rId2"/>
                </a:ext>
              </a:extLst>
            </a:blip>
            <a:stretch>
              <a:fillRect t="-624902" r="-51673"/>
            </a:stretch>
          </a:blipFill>
        </p:spPr>
      </p:sp>
      <p:sp>
        <p:nvSpPr>
          <p:cNvPr id="4" name="Freeform 4"/>
          <p:cNvSpPr/>
          <p:nvPr/>
        </p:nvSpPr>
        <p:spPr>
          <a:xfrm>
            <a:off x="16202622" y="-218404"/>
            <a:ext cx="2154301" cy="7424931"/>
          </a:xfrm>
          <a:custGeom>
            <a:avLst/>
            <a:gdLst/>
            <a:ahLst/>
            <a:cxnLst/>
            <a:rect l="l" t="t" r="r" b="b"/>
            <a:pathLst>
              <a:path w="2154301" h="7424931">
                <a:moveTo>
                  <a:pt x="0" y="0"/>
                </a:moveTo>
                <a:lnTo>
                  <a:pt x="2154301" y="0"/>
                </a:lnTo>
                <a:lnTo>
                  <a:pt x="2154301" y="7424931"/>
                </a:lnTo>
                <a:lnTo>
                  <a:pt x="0" y="7424931"/>
                </a:lnTo>
                <a:lnTo>
                  <a:pt x="0" y="0"/>
                </a:lnTo>
                <a:close/>
              </a:path>
            </a:pathLst>
          </a:custGeom>
          <a:blipFill>
            <a:blip r:embed="rId1">
              <a:alphaModFix amt="55000"/>
              <a:extLst>
                <a:ext uri="{96DAC541-7B7A-43D3-8B79-37D633B846F1}">
                  <asvg:svgBlip xmlns:asvg="http://schemas.microsoft.com/office/drawing/2016/SVG/main" r:embed="rId2"/>
                </a:ext>
              </a:extLst>
            </a:blip>
            <a:stretch>
              <a:fillRect t="-38546" r="-380219"/>
            </a:stretch>
          </a:blipFill>
        </p:spPr>
      </p:sp>
      <p:sp>
        <p:nvSpPr>
          <p:cNvPr id="5" name="Freeform 5"/>
          <p:cNvSpPr/>
          <p:nvPr/>
        </p:nvSpPr>
        <p:spPr>
          <a:xfrm rot="4800000">
            <a:off x="1680590" y="3798745"/>
            <a:ext cx="25547180" cy="7710603"/>
          </a:xfrm>
          <a:custGeom>
            <a:avLst/>
            <a:gdLst/>
            <a:ahLst/>
            <a:cxnLst/>
            <a:rect l="l" t="t" r="r" b="b"/>
            <a:pathLst>
              <a:path w="25547180" h="7710603">
                <a:moveTo>
                  <a:pt x="0" y="0"/>
                </a:moveTo>
                <a:lnTo>
                  <a:pt x="25547181" y="0"/>
                </a:lnTo>
                <a:lnTo>
                  <a:pt x="25547181" y="7710603"/>
                </a:lnTo>
                <a:lnTo>
                  <a:pt x="0" y="77106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4800000">
            <a:off x="2098789" y="15224507"/>
            <a:ext cx="25547180" cy="7710603"/>
          </a:xfrm>
          <a:custGeom>
            <a:avLst/>
            <a:gdLst/>
            <a:ahLst/>
            <a:cxnLst/>
            <a:rect l="l" t="t" r="r" b="b"/>
            <a:pathLst>
              <a:path w="25547180" h="7710603">
                <a:moveTo>
                  <a:pt x="0" y="0"/>
                </a:moveTo>
                <a:lnTo>
                  <a:pt x="25547180" y="0"/>
                </a:lnTo>
                <a:lnTo>
                  <a:pt x="25547180" y="7710604"/>
                </a:lnTo>
                <a:lnTo>
                  <a:pt x="0" y="77106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450000">
            <a:off x="-1237474" y="5534520"/>
            <a:ext cx="11042451" cy="2208490"/>
          </a:xfrm>
          <a:custGeom>
            <a:avLst/>
            <a:gdLst/>
            <a:ahLst/>
            <a:cxnLst/>
            <a:rect l="l" t="t" r="r" b="b"/>
            <a:pathLst>
              <a:path w="11042451" h="2208490">
                <a:moveTo>
                  <a:pt x="0" y="0"/>
                </a:moveTo>
                <a:lnTo>
                  <a:pt x="11042451" y="0"/>
                </a:lnTo>
                <a:lnTo>
                  <a:pt x="11042451" y="2208490"/>
                </a:lnTo>
                <a:lnTo>
                  <a:pt x="0" y="22084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1172376">
            <a:off x="11389212" y="3596439"/>
            <a:ext cx="6185236" cy="3900435"/>
          </a:xfrm>
          <a:custGeom>
            <a:avLst/>
            <a:gdLst/>
            <a:ahLst/>
            <a:cxnLst/>
            <a:rect l="l" t="t" r="r" b="b"/>
            <a:pathLst>
              <a:path w="6185236" h="3900435">
                <a:moveTo>
                  <a:pt x="0" y="0"/>
                </a:moveTo>
                <a:lnTo>
                  <a:pt x="6185236" y="0"/>
                </a:lnTo>
                <a:lnTo>
                  <a:pt x="6185236" y="3900435"/>
                </a:lnTo>
                <a:lnTo>
                  <a:pt x="0" y="3900435"/>
                </a:lnTo>
                <a:lnTo>
                  <a:pt x="0" y="0"/>
                </a:lnTo>
                <a:close/>
              </a:path>
            </a:pathLst>
          </a:custGeom>
          <a:blipFill>
            <a:blip r:embed="rId7">
              <a:extLst>
                <a:ext uri="{96DAC541-7B7A-43D3-8B79-37D633B846F1}">
                  <asvg:svgBlip xmlns:asvg="http://schemas.microsoft.com/office/drawing/2016/SVG/main" r:embed="rId8"/>
                </a:ext>
              </a:extLst>
            </a:blip>
            <a:stretch>
              <a:fillRect t="-61566"/>
            </a:stretch>
          </a:blipFill>
        </p:spPr>
      </p:sp>
      <p:sp>
        <p:nvSpPr>
          <p:cNvPr id="9" name="TextBox 9"/>
          <p:cNvSpPr txBox="1"/>
          <p:nvPr/>
        </p:nvSpPr>
        <p:spPr>
          <a:xfrm rot="-480000">
            <a:off x="1098812" y="5583043"/>
            <a:ext cx="7243284" cy="1903935"/>
          </a:xfrm>
          <a:prstGeom prst="rect">
            <a:avLst/>
          </a:prstGeom>
        </p:spPr>
        <p:txBody>
          <a:bodyPr lIns="0" tIns="0" rIns="0" bIns="0" rtlCol="0" anchor="t">
            <a:spAutoFit/>
          </a:bodyPr>
          <a:lstStyle/>
          <a:p>
            <a:pPr algn="ctr">
              <a:lnSpc>
                <a:spcPts val="15580"/>
              </a:lnSpc>
            </a:pPr>
            <a:r>
              <a:rPr lang="en-US" sz="11125" b="1">
                <a:solidFill>
                  <a:srgbClr val="230707"/>
                </a:solidFill>
                <a:latin typeface="Open Sans Bold"/>
                <a:ea typeface="Open Sans Bold"/>
                <a:cs typeface="Open Sans Bold"/>
                <a:sym typeface="Open Sans Bold"/>
              </a:rPr>
              <a:t>MENTORA</a:t>
            </a:r>
            <a:endParaRPr lang="en-US" sz="11125" b="1">
              <a:solidFill>
                <a:srgbClr val="230707"/>
              </a:solidFill>
              <a:latin typeface="Open Sans Bold"/>
              <a:ea typeface="Open Sans Bold"/>
              <a:cs typeface="Open Sans Bold"/>
              <a:sym typeface="Open Sans Bold"/>
            </a:endParaRPr>
          </a:p>
        </p:txBody>
      </p:sp>
      <p:sp>
        <p:nvSpPr>
          <p:cNvPr id="10" name="TextBox 10"/>
          <p:cNvSpPr txBox="1"/>
          <p:nvPr/>
        </p:nvSpPr>
        <p:spPr>
          <a:xfrm rot="-300000">
            <a:off x="1123741" y="2542234"/>
            <a:ext cx="7760360" cy="3338089"/>
          </a:xfrm>
          <a:prstGeom prst="rect">
            <a:avLst/>
          </a:prstGeom>
        </p:spPr>
        <p:txBody>
          <a:bodyPr lIns="0" tIns="0" rIns="0" bIns="0" rtlCol="0" anchor="t">
            <a:spAutoFit/>
          </a:bodyPr>
          <a:lstStyle/>
          <a:p>
            <a:pPr algn="ctr">
              <a:lnSpc>
                <a:spcPts val="26120"/>
              </a:lnSpc>
            </a:pPr>
            <a:r>
              <a:rPr lang="en-US" sz="22325">
                <a:solidFill>
                  <a:srgbClr val="FFFFFF"/>
                </a:solidFill>
                <a:latin typeface="Feeling Passionate" panose="02000500000000000000"/>
                <a:ea typeface="Feeling Passionate" panose="02000500000000000000"/>
                <a:cs typeface="Feeling Passionate" panose="02000500000000000000"/>
                <a:sym typeface="Feeling Passionate" panose="02000500000000000000"/>
              </a:rPr>
              <a:t>I ntro</a:t>
            </a:r>
            <a:endParaRPr lang="en-US" sz="22325">
              <a:solidFill>
                <a:srgbClr val="FFFFFF"/>
              </a:solidFill>
              <a:latin typeface="Feeling Passionate" panose="02000500000000000000"/>
              <a:ea typeface="Feeling Passionate" panose="02000500000000000000"/>
              <a:cs typeface="Feeling Passionate" panose="02000500000000000000"/>
              <a:sym typeface="Feeling Passionate" panose="02000500000000000000"/>
            </a:endParaRPr>
          </a:p>
        </p:txBody>
      </p:sp>
      <p:sp>
        <p:nvSpPr>
          <p:cNvPr id="11" name="TextBox 11"/>
          <p:cNvSpPr txBox="1"/>
          <p:nvPr/>
        </p:nvSpPr>
        <p:spPr>
          <a:xfrm rot="237205">
            <a:off x="11052558" y="272321"/>
            <a:ext cx="6513837" cy="3444764"/>
          </a:xfrm>
          <a:prstGeom prst="rect">
            <a:avLst/>
          </a:prstGeom>
        </p:spPr>
        <p:txBody>
          <a:bodyPr lIns="0" tIns="0" rIns="0" bIns="0" rtlCol="0" anchor="t">
            <a:spAutoFit/>
          </a:bodyPr>
          <a:lstStyle/>
          <a:p>
            <a:pPr algn="ctr">
              <a:lnSpc>
                <a:spcPts val="13830"/>
              </a:lnSpc>
            </a:pPr>
            <a:r>
              <a:rPr lang="en-US" sz="9880">
                <a:solidFill>
                  <a:srgbClr val="FFFFFF"/>
                </a:solidFill>
                <a:latin typeface="Feeling Passionate" panose="02000500000000000000"/>
                <a:ea typeface="Feeling Passionate" panose="02000500000000000000"/>
                <a:cs typeface="Feeling Passionate" panose="02000500000000000000"/>
                <a:sym typeface="Feeling Passionate" panose="02000500000000000000"/>
              </a:rPr>
              <a:t>Your</a:t>
            </a:r>
            <a:endParaRPr lang="en-US" sz="9880">
              <a:solidFill>
                <a:srgbClr val="FFFFFF"/>
              </a:solidFill>
              <a:latin typeface="Feeling Passionate" panose="02000500000000000000"/>
              <a:ea typeface="Feeling Passionate" panose="02000500000000000000"/>
              <a:cs typeface="Feeling Passionate" panose="02000500000000000000"/>
              <a:sym typeface="Feeling Passionate" panose="02000500000000000000"/>
            </a:endParaRPr>
          </a:p>
          <a:p>
            <a:pPr algn="ctr">
              <a:lnSpc>
                <a:spcPts val="13830"/>
              </a:lnSpc>
            </a:pPr>
            <a:r>
              <a:rPr lang="en-US" sz="9880">
                <a:solidFill>
                  <a:srgbClr val="FFFFFF"/>
                </a:solidFill>
                <a:latin typeface="Feeling Passionate" panose="02000500000000000000"/>
                <a:ea typeface="Feeling Passionate" panose="02000500000000000000"/>
                <a:cs typeface="Feeling Passionate" panose="02000500000000000000"/>
                <a:sym typeface="Feeling Passionate" panose="02000500000000000000"/>
              </a:rPr>
              <a:t>Personal</a:t>
            </a:r>
            <a:endParaRPr lang="en-US" sz="9880">
              <a:solidFill>
                <a:srgbClr val="FFFFFF"/>
              </a:solidFill>
              <a:latin typeface="Feeling Passionate" panose="02000500000000000000"/>
              <a:ea typeface="Feeling Passionate" panose="02000500000000000000"/>
              <a:cs typeface="Feeling Passionate" panose="02000500000000000000"/>
              <a:sym typeface="Feeling Passionate" panose="02000500000000000000"/>
            </a:endParaRPr>
          </a:p>
        </p:txBody>
      </p:sp>
      <p:sp>
        <p:nvSpPr>
          <p:cNvPr id="12" name="TextBox 12"/>
          <p:cNvSpPr txBox="1"/>
          <p:nvPr/>
        </p:nvSpPr>
        <p:spPr>
          <a:xfrm rot="195228">
            <a:off x="10439914" y="7429064"/>
            <a:ext cx="8877265" cy="2315072"/>
          </a:xfrm>
          <a:prstGeom prst="rect">
            <a:avLst/>
          </a:prstGeom>
        </p:spPr>
        <p:txBody>
          <a:bodyPr lIns="0" tIns="0" rIns="0" bIns="0" rtlCol="0" anchor="t">
            <a:spAutoFit/>
          </a:bodyPr>
          <a:lstStyle/>
          <a:p>
            <a:pPr algn="ctr">
              <a:lnSpc>
                <a:spcPts val="18850"/>
              </a:lnSpc>
            </a:pPr>
            <a:r>
              <a:rPr lang="en-US" sz="13465">
                <a:solidFill>
                  <a:srgbClr val="331606"/>
                </a:solidFill>
                <a:latin typeface="Feeling Passionate" panose="02000500000000000000"/>
                <a:ea typeface="Feeling Passionate" panose="02000500000000000000"/>
                <a:cs typeface="Feeling Passionate" panose="02000500000000000000"/>
                <a:sym typeface="Feeling Passionate" panose="02000500000000000000"/>
              </a:rPr>
              <a:t>Mentor</a:t>
            </a:r>
            <a:endParaRPr lang="en-US" sz="13465">
              <a:solidFill>
                <a:srgbClr val="331606"/>
              </a:solidFill>
              <a:latin typeface="Feeling Passionate" panose="02000500000000000000"/>
              <a:ea typeface="Feeling Passionate" panose="02000500000000000000"/>
              <a:cs typeface="Feeling Passionate" panose="02000500000000000000"/>
              <a:sym typeface="Feeling Passionate" panose="0200050000000000000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0" y="1477010"/>
            <a:ext cx="13735073" cy="7781290"/>
          </a:xfrm>
          <a:prstGeom prst="rect">
            <a:avLst/>
          </a:prstGeom>
        </p:spPr>
        <p:txBody>
          <a:bodyPr lIns="0" tIns="0" rIns="0" bIns="0" rtlCol="0" anchor="t">
            <a:spAutoFit/>
          </a:bodyPr>
          <a:lstStyle/>
          <a:p>
            <a:pPr marL="734060" lvl="1" indent="-367030" algn="l">
              <a:lnSpc>
                <a:spcPts val="4760"/>
              </a:lnSpc>
              <a:buAutoNum type="arabicPeriod"/>
            </a:pPr>
            <a:r>
              <a:rPr lang="en-US" sz="3400" u="sng">
                <a:solidFill>
                  <a:srgbClr val="000000"/>
                </a:solidFill>
                <a:latin typeface="Canva Sans" panose="020B0503030501040103"/>
                <a:ea typeface="Canva Sans" panose="020B0503030501040103"/>
                <a:cs typeface="Canva Sans" panose="020B0503030501040103"/>
                <a:sym typeface="Canva Sans" panose="020B0503030501040103"/>
              </a:rPr>
              <a:t>AI-Powered Career Guidance</a:t>
            </a:r>
            <a:r>
              <a:rPr lang="en-US" sz="3400">
                <a:solidFill>
                  <a:srgbClr val="000000"/>
                </a:solidFill>
                <a:latin typeface="Canva Sans" panose="020B0503030501040103"/>
                <a:ea typeface="Canva Sans" panose="020B0503030501040103"/>
                <a:cs typeface="Canva Sans" panose="020B0503030501040103"/>
                <a:sym typeface="Canva Sans" panose="020B0503030501040103"/>
              </a:rPr>
              <a:t> – Helps students discover their passions and receive personalized career recommendations.</a:t>
            </a:r>
            <a:endParaRPr lang="en-US" sz="3400">
              <a:solidFill>
                <a:srgbClr val="000000"/>
              </a:solidFill>
              <a:latin typeface="Canva Sans" panose="020B0503030501040103"/>
              <a:ea typeface="Canva Sans" panose="020B0503030501040103"/>
              <a:cs typeface="Canva Sans" panose="020B0503030501040103"/>
              <a:sym typeface="Canva Sans" panose="020B0503030501040103"/>
            </a:endParaRPr>
          </a:p>
          <a:p>
            <a:pPr marL="734060" lvl="1" indent="-367030" algn="l">
              <a:lnSpc>
                <a:spcPts val="4760"/>
              </a:lnSpc>
              <a:buAutoNum type="arabicPeriod"/>
            </a:pPr>
            <a:r>
              <a:rPr lang="en-US" sz="3400" u="sng">
                <a:solidFill>
                  <a:srgbClr val="000000"/>
                </a:solidFill>
                <a:latin typeface="Canva Sans" panose="020B0503030501040103"/>
                <a:ea typeface="Canva Sans" panose="020B0503030501040103"/>
                <a:cs typeface="Canva Sans" panose="020B0503030501040103"/>
                <a:sym typeface="Canva Sans" panose="020B0503030501040103"/>
              </a:rPr>
              <a:t>Interest-Based Tests </a:t>
            </a:r>
            <a:r>
              <a:rPr lang="en-US" sz="3400">
                <a:solidFill>
                  <a:srgbClr val="000000"/>
                </a:solidFill>
                <a:latin typeface="Canva Sans" panose="020B0503030501040103"/>
                <a:ea typeface="Canva Sans" panose="020B0503030501040103"/>
                <a:cs typeface="Canva Sans" panose="020B0503030501040103"/>
                <a:sym typeface="Canva Sans" panose="020B0503030501040103"/>
              </a:rPr>
              <a:t>– Evaluates students’ strengths and preferences to suggest suitable career paths.</a:t>
            </a:r>
            <a:endParaRPr lang="en-US" sz="3400">
              <a:solidFill>
                <a:srgbClr val="000000"/>
              </a:solidFill>
              <a:latin typeface="Canva Sans" panose="020B0503030501040103"/>
              <a:ea typeface="Canva Sans" panose="020B0503030501040103"/>
              <a:cs typeface="Canva Sans" panose="020B0503030501040103"/>
              <a:sym typeface="Canva Sans" panose="020B0503030501040103"/>
            </a:endParaRPr>
          </a:p>
          <a:p>
            <a:pPr marL="734060" lvl="1" indent="-367030" algn="l">
              <a:lnSpc>
                <a:spcPts val="4760"/>
              </a:lnSpc>
              <a:buAutoNum type="arabicPeriod"/>
            </a:pPr>
            <a:r>
              <a:rPr lang="en-US" sz="3400" u="sng">
                <a:solidFill>
                  <a:srgbClr val="000000"/>
                </a:solidFill>
                <a:latin typeface="Canva Sans" panose="020B0503030501040103"/>
                <a:ea typeface="Canva Sans" panose="020B0503030501040103"/>
                <a:cs typeface="Canva Sans" panose="020B0503030501040103"/>
                <a:sym typeface="Canva Sans" panose="020B0503030501040103"/>
              </a:rPr>
              <a:t>Personalized Roadmaps</a:t>
            </a:r>
            <a:r>
              <a:rPr lang="en-US" sz="3400">
                <a:solidFill>
                  <a:srgbClr val="000000"/>
                </a:solidFill>
                <a:latin typeface="Canva Sans" panose="020B0503030501040103"/>
                <a:ea typeface="Canva Sans" panose="020B0503030501040103"/>
                <a:cs typeface="Canva Sans" panose="020B0503030501040103"/>
                <a:sym typeface="Canva Sans" panose="020B0503030501040103"/>
              </a:rPr>
              <a:t> – Provides step-by-step career plans tailored to individual aspirations.</a:t>
            </a:r>
            <a:endParaRPr lang="en-US" sz="3400">
              <a:solidFill>
                <a:srgbClr val="000000"/>
              </a:solidFill>
              <a:latin typeface="Canva Sans" panose="020B0503030501040103"/>
              <a:ea typeface="Canva Sans" panose="020B0503030501040103"/>
              <a:cs typeface="Canva Sans" panose="020B0503030501040103"/>
              <a:sym typeface="Canva Sans" panose="020B0503030501040103"/>
            </a:endParaRPr>
          </a:p>
          <a:p>
            <a:pPr marL="734060" lvl="1" indent="-367030" algn="l">
              <a:lnSpc>
                <a:spcPts val="4760"/>
              </a:lnSpc>
              <a:buAutoNum type="arabicPeriod"/>
            </a:pPr>
            <a:r>
              <a:rPr lang="en-US" sz="3400" u="sng">
                <a:solidFill>
                  <a:srgbClr val="000000"/>
                </a:solidFill>
                <a:latin typeface="Canva Sans" panose="020B0503030501040103"/>
                <a:ea typeface="Canva Sans" panose="020B0503030501040103"/>
                <a:cs typeface="Canva Sans" panose="020B0503030501040103"/>
                <a:sym typeface="Canva Sans" panose="020B0503030501040103"/>
              </a:rPr>
              <a:t>Mentorship Opportunities </a:t>
            </a:r>
            <a:r>
              <a:rPr lang="en-US" sz="3400">
                <a:solidFill>
                  <a:srgbClr val="000000"/>
                </a:solidFill>
                <a:latin typeface="Canva Sans" panose="020B0503030501040103"/>
                <a:ea typeface="Canva Sans" panose="020B0503030501040103"/>
                <a:cs typeface="Canva Sans" panose="020B0503030501040103"/>
                <a:sym typeface="Canva Sans" panose="020B0503030501040103"/>
              </a:rPr>
              <a:t>– Connects students with professionals for real-world insights and guidance.</a:t>
            </a:r>
            <a:endParaRPr lang="en-US" sz="3400">
              <a:solidFill>
                <a:srgbClr val="000000"/>
              </a:solidFill>
              <a:latin typeface="Canva Sans" panose="020B0503030501040103"/>
              <a:ea typeface="Canva Sans" panose="020B0503030501040103"/>
              <a:cs typeface="Canva Sans" panose="020B0503030501040103"/>
              <a:sym typeface="Canva Sans" panose="020B0503030501040103"/>
            </a:endParaRPr>
          </a:p>
          <a:p>
            <a:pPr marL="734060" lvl="1" indent="-367030" algn="l">
              <a:lnSpc>
                <a:spcPts val="4760"/>
              </a:lnSpc>
              <a:buAutoNum type="arabicPeriod"/>
            </a:pPr>
            <a:r>
              <a:rPr lang="en-US" sz="3400" u="sng">
                <a:solidFill>
                  <a:srgbClr val="000000"/>
                </a:solidFill>
                <a:latin typeface="Canva Sans" panose="020B0503030501040103"/>
                <a:ea typeface="Canva Sans" panose="020B0503030501040103"/>
                <a:cs typeface="Canva Sans" panose="020B0503030501040103"/>
                <a:sym typeface="Canva Sans" panose="020B0503030501040103"/>
              </a:rPr>
              <a:t>Parental Involvement </a:t>
            </a:r>
            <a:r>
              <a:rPr lang="en-US" sz="3400">
                <a:solidFill>
                  <a:srgbClr val="000000"/>
                </a:solidFill>
                <a:latin typeface="Canva Sans" panose="020B0503030501040103"/>
                <a:ea typeface="Canva Sans" panose="020B0503030501040103"/>
                <a:cs typeface="Canva Sans" panose="020B0503030501040103"/>
                <a:sym typeface="Canva Sans" panose="020B0503030501040103"/>
              </a:rPr>
              <a:t>– Encourages open discussions to align career choices with students' true interests.</a:t>
            </a:r>
            <a:endParaRPr lang="en-US" sz="3400">
              <a:solidFill>
                <a:srgbClr val="000000"/>
              </a:solidFill>
              <a:latin typeface="Canva Sans" panose="020B0503030501040103"/>
              <a:ea typeface="Canva Sans" panose="020B0503030501040103"/>
              <a:cs typeface="Canva Sans" panose="020B0503030501040103"/>
              <a:sym typeface="Canva Sans" panose="020B0503030501040103"/>
            </a:endParaRPr>
          </a:p>
          <a:p>
            <a:pPr marL="734060" lvl="1" indent="-367030" algn="l">
              <a:lnSpc>
                <a:spcPts val="4760"/>
              </a:lnSpc>
              <a:buAutoNum type="arabicPeriod"/>
            </a:pPr>
            <a:r>
              <a:rPr lang="en-US" sz="3400" u="sng">
                <a:solidFill>
                  <a:srgbClr val="000000"/>
                </a:solidFill>
                <a:latin typeface="Canva Sans" panose="020B0503030501040103"/>
                <a:ea typeface="Canva Sans" panose="020B0503030501040103"/>
                <a:cs typeface="Canva Sans" panose="020B0503030501040103"/>
                <a:sym typeface="Canva Sans" panose="020B0503030501040103"/>
              </a:rPr>
              <a:t>Support for Rural Students –</a:t>
            </a:r>
            <a:r>
              <a:rPr lang="en-US" sz="3400">
                <a:solidFill>
                  <a:srgbClr val="000000"/>
                </a:solidFill>
                <a:latin typeface="Canva Sans" panose="020B0503030501040103"/>
                <a:ea typeface="Canva Sans" panose="020B0503030501040103"/>
                <a:cs typeface="Canva Sans" panose="020B0503030501040103"/>
                <a:sym typeface="Canva Sans" panose="020B0503030501040103"/>
              </a:rPr>
              <a:t> Bridges the gap for those with limited access to career counseling and mentorship.</a:t>
            </a:r>
            <a:endParaRPr lang="en-US" sz="3400">
              <a:solidFill>
                <a:srgbClr val="000000"/>
              </a:solidFill>
              <a:latin typeface="Canva Sans" panose="020B0503030501040103"/>
              <a:ea typeface="Canva Sans" panose="020B0503030501040103"/>
              <a:cs typeface="Canva Sans" panose="020B0503030501040103"/>
              <a:sym typeface="Canva Sans" panose="020B0503030501040103"/>
            </a:endParaRPr>
          </a:p>
          <a:p>
            <a:pPr algn="ctr">
              <a:lnSpc>
                <a:spcPts val="4760"/>
              </a:lnSpc>
            </a:pPr>
          </a:p>
        </p:txBody>
      </p:sp>
      <p:sp>
        <p:nvSpPr>
          <p:cNvPr id="3" name="Freeform 3"/>
          <p:cNvSpPr/>
          <p:nvPr/>
        </p:nvSpPr>
        <p:spPr>
          <a:xfrm>
            <a:off x="13504787" y="1982905"/>
            <a:ext cx="5029317" cy="5029317"/>
          </a:xfrm>
          <a:custGeom>
            <a:avLst/>
            <a:gdLst/>
            <a:ahLst/>
            <a:cxnLst/>
            <a:rect l="l" t="t" r="r" b="b"/>
            <a:pathLst>
              <a:path w="5029317" h="5029317">
                <a:moveTo>
                  <a:pt x="0" y="0"/>
                </a:moveTo>
                <a:lnTo>
                  <a:pt x="5029317" y="0"/>
                </a:lnTo>
                <a:lnTo>
                  <a:pt x="5029317" y="5029316"/>
                </a:lnTo>
                <a:lnTo>
                  <a:pt x="0" y="5029316"/>
                </a:lnTo>
                <a:lnTo>
                  <a:pt x="0" y="0"/>
                </a:lnTo>
                <a:close/>
              </a:path>
            </a:pathLst>
          </a:custGeom>
          <a:blipFill>
            <a:blip r:embed="rId1"/>
            <a:stretch>
              <a:fillRect/>
            </a:stretch>
          </a:blipFill>
        </p:spPr>
      </p:sp>
      <p:sp>
        <p:nvSpPr>
          <p:cNvPr id="4" name="TextBox 4"/>
          <p:cNvSpPr txBox="1"/>
          <p:nvPr/>
        </p:nvSpPr>
        <p:spPr>
          <a:xfrm>
            <a:off x="440690" y="332740"/>
            <a:ext cx="4260215" cy="933450"/>
          </a:xfrm>
          <a:prstGeom prst="rect">
            <a:avLst/>
          </a:prstGeom>
        </p:spPr>
        <p:txBody>
          <a:bodyPr wrap="square" lIns="0" tIns="0" rIns="0" bIns="0" rtlCol="0" anchor="t">
            <a:spAutoFit/>
          </a:bodyPr>
          <a:lstStyle/>
          <a:p>
            <a:pPr algn="ctr">
              <a:lnSpc>
                <a:spcPts val="7280"/>
              </a:lnSpc>
            </a:pPr>
            <a:r>
              <a:rPr lang="en-US" sz="5200" b="1">
                <a:solidFill>
                  <a:srgbClr val="000000"/>
                </a:solidFill>
                <a:latin typeface="Canva Sans Bold" panose="020B0803030501040103"/>
                <a:ea typeface="Canva Sans Bold" panose="020B0803030501040103"/>
                <a:cs typeface="Canva Sans Bold" panose="020B0803030501040103"/>
                <a:sym typeface="Canva Sans Bold" panose="020B0803030501040103"/>
              </a:rPr>
              <a:t>Solution:</a:t>
            </a:r>
            <a:endParaRPr lang="en-US" sz="5200" b="1">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405183"/>
            <a:ext cx="18288000" cy="1785620"/>
            <a:chOff x="0" y="0"/>
            <a:chExt cx="14323564" cy="1398537"/>
          </a:xfrm>
        </p:grpSpPr>
        <p:sp>
          <p:nvSpPr>
            <p:cNvPr id="3" name="Freeform 3"/>
            <p:cNvSpPr/>
            <p:nvPr/>
          </p:nvSpPr>
          <p:spPr>
            <a:xfrm>
              <a:off x="0" y="0"/>
              <a:ext cx="14323564" cy="1398537"/>
            </a:xfrm>
            <a:custGeom>
              <a:avLst/>
              <a:gdLst/>
              <a:ahLst/>
              <a:cxnLst/>
              <a:rect l="l" t="t" r="r" b="b"/>
              <a:pathLst>
                <a:path w="14323564" h="1398537">
                  <a:moveTo>
                    <a:pt x="0" y="0"/>
                  </a:moveTo>
                  <a:lnTo>
                    <a:pt x="14323564" y="0"/>
                  </a:lnTo>
                  <a:lnTo>
                    <a:pt x="14323564" y="1398537"/>
                  </a:lnTo>
                  <a:lnTo>
                    <a:pt x="0" y="1398537"/>
                  </a:lnTo>
                  <a:close/>
                </a:path>
              </a:pathLst>
            </a:custGeom>
            <a:solidFill>
              <a:srgbClr val="D7DAFF"/>
            </a:solidFill>
          </p:spPr>
        </p:sp>
        <p:sp>
          <p:nvSpPr>
            <p:cNvPr id="4" name="TextBox 4"/>
            <p:cNvSpPr txBox="1"/>
            <p:nvPr/>
          </p:nvSpPr>
          <p:spPr>
            <a:xfrm>
              <a:off x="0" y="-57150"/>
              <a:ext cx="14323564" cy="1455687"/>
            </a:xfrm>
            <a:prstGeom prst="rect">
              <a:avLst/>
            </a:prstGeom>
          </p:spPr>
          <p:txBody>
            <a:bodyPr lIns="12874" tIns="12874" rIns="12874" bIns="12874" rtlCol="0" anchor="ctr"/>
            <a:lstStyle/>
            <a:p>
              <a:pPr algn="ctr">
                <a:lnSpc>
                  <a:spcPts val="5830"/>
                </a:lnSpc>
              </a:pPr>
              <a:r>
                <a:rPr lang="en-US" sz="5300" b="1" u="sng" spc="-105">
                  <a:solidFill>
                    <a:srgbClr val="000000"/>
                  </a:solidFill>
                  <a:latin typeface="Arial Bold" panose="020B0802020202020204"/>
                  <a:ea typeface="Arial Bold" panose="020B0802020202020204"/>
                  <a:cs typeface="Arial Bold" panose="020B0802020202020204"/>
                  <a:sym typeface="Arial Bold" panose="020B0802020202020204"/>
                </a:rPr>
                <a:t>Flowchart</a:t>
              </a:r>
              <a:endParaRPr lang="en-US" sz="5300" b="1" u="sng" spc="-105">
                <a:solidFill>
                  <a:srgbClr val="000000"/>
                </a:solidFill>
                <a:latin typeface="Arial Bold" panose="020B0802020202020204"/>
                <a:ea typeface="Arial Bold" panose="020B0802020202020204"/>
                <a:cs typeface="Arial Bold" panose="020B0802020202020204"/>
                <a:sym typeface="Arial Bold" panose="020B0802020202020204"/>
              </a:endParaRPr>
            </a:p>
          </p:txBody>
        </p:sp>
      </p:grpSp>
      <p:sp>
        <p:nvSpPr>
          <p:cNvPr id="5" name="Freeform 5"/>
          <p:cNvSpPr/>
          <p:nvPr/>
        </p:nvSpPr>
        <p:spPr>
          <a:xfrm>
            <a:off x="462173" y="1916948"/>
            <a:ext cx="3694935" cy="7445713"/>
          </a:xfrm>
          <a:custGeom>
            <a:avLst/>
            <a:gdLst/>
            <a:ahLst/>
            <a:cxnLst/>
            <a:rect l="l" t="t" r="r" b="b"/>
            <a:pathLst>
              <a:path w="3694935" h="7445713">
                <a:moveTo>
                  <a:pt x="0" y="0"/>
                </a:moveTo>
                <a:lnTo>
                  <a:pt x="3694936" y="0"/>
                </a:lnTo>
                <a:lnTo>
                  <a:pt x="3694936" y="7445714"/>
                </a:lnTo>
                <a:lnTo>
                  <a:pt x="0" y="7445714"/>
                </a:lnTo>
                <a:lnTo>
                  <a:pt x="0" y="0"/>
                </a:lnTo>
                <a:close/>
              </a:path>
            </a:pathLst>
          </a:custGeom>
          <a:blipFill>
            <a:blip r:embed="rId1"/>
            <a:stretch>
              <a:fillRect/>
            </a:stretch>
          </a:blipFill>
        </p:spPr>
      </p:sp>
      <p:grpSp>
        <p:nvGrpSpPr>
          <p:cNvPr id="6" name="Group 6"/>
          <p:cNvGrpSpPr/>
          <p:nvPr/>
        </p:nvGrpSpPr>
        <p:grpSpPr>
          <a:xfrm rot="0">
            <a:off x="887343" y="3588414"/>
            <a:ext cx="2844597" cy="1187536"/>
            <a:chOff x="0" y="0"/>
            <a:chExt cx="808873" cy="337681"/>
          </a:xfrm>
        </p:grpSpPr>
        <p:sp>
          <p:nvSpPr>
            <p:cNvPr id="7" name="Freeform 7"/>
            <p:cNvSpPr/>
            <p:nvPr/>
          </p:nvSpPr>
          <p:spPr>
            <a:xfrm>
              <a:off x="0" y="0"/>
              <a:ext cx="808873" cy="337681"/>
            </a:xfrm>
            <a:custGeom>
              <a:avLst/>
              <a:gdLst/>
              <a:ahLst/>
              <a:cxnLst/>
              <a:rect l="l" t="t" r="r" b="b"/>
              <a:pathLst>
                <a:path w="808873" h="337681">
                  <a:moveTo>
                    <a:pt x="138803" y="0"/>
                  </a:moveTo>
                  <a:lnTo>
                    <a:pt x="670071" y="0"/>
                  </a:lnTo>
                  <a:cubicBezTo>
                    <a:pt x="706883" y="0"/>
                    <a:pt x="742188" y="14624"/>
                    <a:pt x="768219" y="40654"/>
                  </a:cubicBezTo>
                  <a:cubicBezTo>
                    <a:pt x="794250" y="66685"/>
                    <a:pt x="808873" y="101990"/>
                    <a:pt x="808873" y="138803"/>
                  </a:cubicBezTo>
                  <a:lnTo>
                    <a:pt x="808873" y="198878"/>
                  </a:lnTo>
                  <a:cubicBezTo>
                    <a:pt x="808873" y="275537"/>
                    <a:pt x="746729" y="337681"/>
                    <a:pt x="670071" y="337681"/>
                  </a:cubicBezTo>
                  <a:lnTo>
                    <a:pt x="138803" y="337681"/>
                  </a:lnTo>
                  <a:cubicBezTo>
                    <a:pt x="62144" y="337681"/>
                    <a:pt x="0" y="275537"/>
                    <a:pt x="0" y="198878"/>
                  </a:cubicBezTo>
                  <a:lnTo>
                    <a:pt x="0" y="138803"/>
                  </a:lnTo>
                  <a:cubicBezTo>
                    <a:pt x="0" y="62144"/>
                    <a:pt x="62144" y="0"/>
                    <a:pt x="138803" y="0"/>
                  </a:cubicBezTo>
                  <a:close/>
                </a:path>
              </a:pathLst>
            </a:custGeom>
            <a:solidFill>
              <a:srgbClr val="292F33"/>
            </a:solidFill>
          </p:spPr>
        </p:sp>
        <p:sp>
          <p:nvSpPr>
            <p:cNvPr id="8" name="TextBox 8"/>
            <p:cNvSpPr txBox="1"/>
            <p:nvPr/>
          </p:nvSpPr>
          <p:spPr>
            <a:xfrm>
              <a:off x="0" y="0"/>
              <a:ext cx="808873" cy="337681"/>
            </a:xfrm>
            <a:prstGeom prst="rect">
              <a:avLst/>
            </a:prstGeom>
          </p:spPr>
          <p:txBody>
            <a:bodyPr lIns="47052" tIns="47052" rIns="47052" bIns="47052" rtlCol="0" anchor="ctr"/>
            <a:lstStyle/>
            <a:p>
              <a:pPr algn="ctr">
                <a:lnSpc>
                  <a:spcPts val="2290"/>
                </a:lnSpc>
              </a:pPr>
              <a:r>
                <a:rPr lang="en-US" sz="1910" b="1">
                  <a:solidFill>
                    <a:srgbClr val="FFFFFF"/>
                  </a:solidFill>
                  <a:latin typeface="DM Sans Bold"/>
                  <a:ea typeface="DM Sans Bold"/>
                  <a:cs typeface="DM Sans Bold"/>
                  <a:sym typeface="DM Sans Bold"/>
                </a:rPr>
                <a:t>Reveal my perfect profession</a:t>
              </a:r>
              <a:endParaRPr lang="en-US" sz="1910" b="1">
                <a:solidFill>
                  <a:srgbClr val="FFFFFF"/>
                </a:solidFill>
                <a:latin typeface="DM Sans Bold"/>
                <a:ea typeface="DM Sans Bold"/>
                <a:cs typeface="DM Sans Bold"/>
                <a:sym typeface="DM Sans Bold"/>
              </a:endParaRPr>
            </a:p>
          </p:txBody>
        </p:sp>
      </p:grpSp>
      <p:grpSp>
        <p:nvGrpSpPr>
          <p:cNvPr id="9" name="Group 9"/>
          <p:cNvGrpSpPr/>
          <p:nvPr/>
        </p:nvGrpSpPr>
        <p:grpSpPr>
          <a:xfrm rot="0">
            <a:off x="887343" y="5046037"/>
            <a:ext cx="2844597" cy="1187536"/>
            <a:chOff x="0" y="0"/>
            <a:chExt cx="808873" cy="337681"/>
          </a:xfrm>
        </p:grpSpPr>
        <p:sp>
          <p:nvSpPr>
            <p:cNvPr id="10" name="Freeform 10"/>
            <p:cNvSpPr/>
            <p:nvPr/>
          </p:nvSpPr>
          <p:spPr>
            <a:xfrm>
              <a:off x="0" y="0"/>
              <a:ext cx="808873" cy="337681"/>
            </a:xfrm>
            <a:custGeom>
              <a:avLst/>
              <a:gdLst/>
              <a:ahLst/>
              <a:cxnLst/>
              <a:rect l="l" t="t" r="r" b="b"/>
              <a:pathLst>
                <a:path w="808873" h="337681">
                  <a:moveTo>
                    <a:pt x="138803" y="0"/>
                  </a:moveTo>
                  <a:lnTo>
                    <a:pt x="670071" y="0"/>
                  </a:lnTo>
                  <a:cubicBezTo>
                    <a:pt x="706883" y="0"/>
                    <a:pt x="742188" y="14624"/>
                    <a:pt x="768219" y="40654"/>
                  </a:cubicBezTo>
                  <a:cubicBezTo>
                    <a:pt x="794250" y="66685"/>
                    <a:pt x="808873" y="101990"/>
                    <a:pt x="808873" y="138803"/>
                  </a:cubicBezTo>
                  <a:lnTo>
                    <a:pt x="808873" y="198878"/>
                  </a:lnTo>
                  <a:cubicBezTo>
                    <a:pt x="808873" y="275537"/>
                    <a:pt x="746729" y="337681"/>
                    <a:pt x="670071" y="337681"/>
                  </a:cubicBezTo>
                  <a:lnTo>
                    <a:pt x="138803" y="337681"/>
                  </a:lnTo>
                  <a:cubicBezTo>
                    <a:pt x="62144" y="337681"/>
                    <a:pt x="0" y="275537"/>
                    <a:pt x="0" y="198878"/>
                  </a:cubicBezTo>
                  <a:lnTo>
                    <a:pt x="0" y="138803"/>
                  </a:lnTo>
                  <a:cubicBezTo>
                    <a:pt x="0" y="62144"/>
                    <a:pt x="62144" y="0"/>
                    <a:pt x="138803" y="0"/>
                  </a:cubicBezTo>
                  <a:close/>
                </a:path>
              </a:pathLst>
            </a:custGeom>
            <a:solidFill>
              <a:srgbClr val="292F33"/>
            </a:solidFill>
          </p:spPr>
        </p:sp>
        <p:sp>
          <p:nvSpPr>
            <p:cNvPr id="11" name="TextBox 11"/>
            <p:cNvSpPr txBox="1"/>
            <p:nvPr/>
          </p:nvSpPr>
          <p:spPr>
            <a:xfrm>
              <a:off x="0" y="0"/>
              <a:ext cx="808873" cy="337681"/>
            </a:xfrm>
            <a:prstGeom prst="rect">
              <a:avLst/>
            </a:prstGeom>
          </p:spPr>
          <p:txBody>
            <a:bodyPr lIns="47052" tIns="47052" rIns="47052" bIns="47052" rtlCol="0" anchor="ctr"/>
            <a:lstStyle/>
            <a:p>
              <a:pPr algn="ctr">
                <a:lnSpc>
                  <a:spcPts val="2290"/>
                </a:lnSpc>
              </a:pPr>
              <a:r>
                <a:rPr lang="en-US" sz="1910" b="1">
                  <a:solidFill>
                    <a:srgbClr val="FFFFFF"/>
                  </a:solidFill>
                  <a:latin typeface="DM Sans Bold"/>
                  <a:ea typeface="DM Sans Bold"/>
                  <a:cs typeface="DM Sans Bold"/>
                  <a:sym typeface="DM Sans Bold"/>
                </a:rPr>
                <a:t>Explore career options</a:t>
              </a:r>
              <a:endParaRPr lang="en-US" sz="1910" b="1">
                <a:solidFill>
                  <a:srgbClr val="FFFFFF"/>
                </a:solidFill>
                <a:latin typeface="DM Sans Bold"/>
                <a:ea typeface="DM Sans Bold"/>
                <a:cs typeface="DM Sans Bold"/>
                <a:sym typeface="DM Sans Bold"/>
              </a:endParaRPr>
            </a:p>
          </p:txBody>
        </p:sp>
      </p:grpSp>
      <p:grpSp>
        <p:nvGrpSpPr>
          <p:cNvPr id="12" name="Group 12"/>
          <p:cNvGrpSpPr/>
          <p:nvPr/>
        </p:nvGrpSpPr>
        <p:grpSpPr>
          <a:xfrm rot="0">
            <a:off x="887343" y="6603724"/>
            <a:ext cx="2844597" cy="1187536"/>
            <a:chOff x="0" y="0"/>
            <a:chExt cx="808873" cy="337681"/>
          </a:xfrm>
        </p:grpSpPr>
        <p:sp>
          <p:nvSpPr>
            <p:cNvPr id="13" name="Freeform 13"/>
            <p:cNvSpPr/>
            <p:nvPr/>
          </p:nvSpPr>
          <p:spPr>
            <a:xfrm>
              <a:off x="0" y="0"/>
              <a:ext cx="808873" cy="337681"/>
            </a:xfrm>
            <a:custGeom>
              <a:avLst/>
              <a:gdLst/>
              <a:ahLst/>
              <a:cxnLst/>
              <a:rect l="l" t="t" r="r" b="b"/>
              <a:pathLst>
                <a:path w="808873" h="337681">
                  <a:moveTo>
                    <a:pt x="138803" y="0"/>
                  </a:moveTo>
                  <a:lnTo>
                    <a:pt x="670071" y="0"/>
                  </a:lnTo>
                  <a:cubicBezTo>
                    <a:pt x="706883" y="0"/>
                    <a:pt x="742188" y="14624"/>
                    <a:pt x="768219" y="40654"/>
                  </a:cubicBezTo>
                  <a:cubicBezTo>
                    <a:pt x="794250" y="66685"/>
                    <a:pt x="808873" y="101990"/>
                    <a:pt x="808873" y="138803"/>
                  </a:cubicBezTo>
                  <a:lnTo>
                    <a:pt x="808873" y="198878"/>
                  </a:lnTo>
                  <a:cubicBezTo>
                    <a:pt x="808873" y="275537"/>
                    <a:pt x="746729" y="337681"/>
                    <a:pt x="670071" y="337681"/>
                  </a:cubicBezTo>
                  <a:lnTo>
                    <a:pt x="138803" y="337681"/>
                  </a:lnTo>
                  <a:cubicBezTo>
                    <a:pt x="62144" y="337681"/>
                    <a:pt x="0" y="275537"/>
                    <a:pt x="0" y="198878"/>
                  </a:cubicBezTo>
                  <a:lnTo>
                    <a:pt x="0" y="138803"/>
                  </a:lnTo>
                  <a:cubicBezTo>
                    <a:pt x="0" y="62144"/>
                    <a:pt x="62144" y="0"/>
                    <a:pt x="138803" y="0"/>
                  </a:cubicBezTo>
                  <a:close/>
                </a:path>
              </a:pathLst>
            </a:custGeom>
            <a:solidFill>
              <a:srgbClr val="292F33"/>
            </a:solidFill>
          </p:spPr>
        </p:sp>
        <p:sp>
          <p:nvSpPr>
            <p:cNvPr id="14" name="TextBox 14"/>
            <p:cNvSpPr txBox="1"/>
            <p:nvPr/>
          </p:nvSpPr>
          <p:spPr>
            <a:xfrm>
              <a:off x="0" y="0"/>
              <a:ext cx="808873" cy="337681"/>
            </a:xfrm>
            <a:prstGeom prst="rect">
              <a:avLst/>
            </a:prstGeom>
          </p:spPr>
          <p:txBody>
            <a:bodyPr lIns="47052" tIns="47052" rIns="47052" bIns="47052" rtlCol="0" anchor="ctr"/>
            <a:lstStyle/>
            <a:p>
              <a:pPr algn="ctr">
                <a:lnSpc>
                  <a:spcPts val="2290"/>
                </a:lnSpc>
              </a:pPr>
              <a:r>
                <a:rPr lang="en-US" sz="1910" b="1">
                  <a:solidFill>
                    <a:srgbClr val="FFFFFF"/>
                  </a:solidFill>
                  <a:latin typeface="DM Sans Bold"/>
                  <a:ea typeface="DM Sans Bold"/>
                  <a:cs typeface="DM Sans Bold"/>
                  <a:sym typeface="DM Sans Bold"/>
                </a:rPr>
                <a:t>My Journey</a:t>
              </a:r>
              <a:endParaRPr lang="en-US" sz="1910" b="1">
                <a:solidFill>
                  <a:srgbClr val="FFFFFF"/>
                </a:solidFill>
                <a:latin typeface="DM Sans Bold"/>
                <a:ea typeface="DM Sans Bold"/>
                <a:cs typeface="DM Sans Bold"/>
                <a:sym typeface="DM Sans Bold"/>
              </a:endParaRPr>
            </a:p>
            <a:p>
              <a:pPr algn="ctr">
                <a:lnSpc>
                  <a:spcPts val="2290"/>
                </a:lnSpc>
              </a:pPr>
              <a:r>
                <a:rPr lang="en-US" sz="1910" b="1">
                  <a:solidFill>
                    <a:srgbClr val="FFFFFF"/>
                  </a:solidFill>
                  <a:latin typeface="DM Sans Bold"/>
                  <a:ea typeface="DM Sans Bold"/>
                  <a:cs typeface="DM Sans Bold"/>
                  <a:sym typeface="DM Sans Bold"/>
                </a:rPr>
                <a:t>(My Planner)</a:t>
              </a:r>
              <a:endParaRPr lang="en-US" sz="1910" b="1">
                <a:solidFill>
                  <a:srgbClr val="FFFFFF"/>
                </a:solidFill>
                <a:latin typeface="DM Sans Bold"/>
                <a:ea typeface="DM Sans Bold"/>
                <a:cs typeface="DM Sans Bold"/>
                <a:sym typeface="DM Sans Bold"/>
              </a:endParaRPr>
            </a:p>
          </p:txBody>
        </p:sp>
      </p:grpSp>
      <p:grpSp>
        <p:nvGrpSpPr>
          <p:cNvPr id="15" name="Group 15"/>
          <p:cNvGrpSpPr/>
          <p:nvPr/>
        </p:nvGrpSpPr>
        <p:grpSpPr>
          <a:xfrm rot="0">
            <a:off x="6990180" y="1717442"/>
            <a:ext cx="3038411" cy="1709345"/>
            <a:chOff x="0" y="0"/>
            <a:chExt cx="863985" cy="486060"/>
          </a:xfrm>
        </p:grpSpPr>
        <p:sp>
          <p:nvSpPr>
            <p:cNvPr id="16" name="Freeform 16"/>
            <p:cNvSpPr/>
            <p:nvPr/>
          </p:nvSpPr>
          <p:spPr>
            <a:xfrm>
              <a:off x="0" y="0"/>
              <a:ext cx="863985" cy="486060"/>
            </a:xfrm>
            <a:custGeom>
              <a:avLst/>
              <a:gdLst/>
              <a:ahLst/>
              <a:cxnLst/>
              <a:rect l="l" t="t" r="r" b="b"/>
              <a:pathLst>
                <a:path w="863985" h="486060">
                  <a:moveTo>
                    <a:pt x="129949" y="0"/>
                  </a:moveTo>
                  <a:lnTo>
                    <a:pt x="734037" y="0"/>
                  </a:lnTo>
                  <a:cubicBezTo>
                    <a:pt x="805805" y="0"/>
                    <a:pt x="863985" y="58180"/>
                    <a:pt x="863985" y="129949"/>
                  </a:cubicBezTo>
                  <a:lnTo>
                    <a:pt x="863985" y="356111"/>
                  </a:lnTo>
                  <a:cubicBezTo>
                    <a:pt x="863985" y="427880"/>
                    <a:pt x="805805" y="486060"/>
                    <a:pt x="734037" y="486060"/>
                  </a:cubicBezTo>
                  <a:lnTo>
                    <a:pt x="129949" y="486060"/>
                  </a:lnTo>
                  <a:cubicBezTo>
                    <a:pt x="58180" y="486060"/>
                    <a:pt x="0" y="427880"/>
                    <a:pt x="0" y="356111"/>
                  </a:cubicBezTo>
                  <a:lnTo>
                    <a:pt x="0" y="129949"/>
                  </a:lnTo>
                  <a:cubicBezTo>
                    <a:pt x="0" y="58180"/>
                    <a:pt x="58180" y="0"/>
                    <a:pt x="129949" y="0"/>
                  </a:cubicBezTo>
                  <a:close/>
                </a:path>
              </a:pathLst>
            </a:custGeom>
            <a:solidFill>
              <a:srgbClr val="292F33"/>
            </a:solidFill>
          </p:spPr>
        </p:sp>
        <p:sp>
          <p:nvSpPr>
            <p:cNvPr id="17" name="TextBox 17"/>
            <p:cNvSpPr txBox="1"/>
            <p:nvPr/>
          </p:nvSpPr>
          <p:spPr>
            <a:xfrm>
              <a:off x="0" y="0"/>
              <a:ext cx="863985" cy="486060"/>
            </a:xfrm>
            <a:prstGeom prst="rect">
              <a:avLst/>
            </a:prstGeom>
          </p:spPr>
          <p:txBody>
            <a:bodyPr lIns="47052" tIns="47052" rIns="47052" bIns="47052" rtlCol="0" anchor="ctr"/>
            <a:lstStyle/>
            <a:p>
              <a:pPr algn="ctr">
                <a:lnSpc>
                  <a:spcPts val="2290"/>
                </a:lnSpc>
              </a:pPr>
              <a:r>
                <a:rPr lang="en-US" sz="1910" b="1">
                  <a:solidFill>
                    <a:srgbClr val="FFFFFF"/>
                  </a:solidFill>
                  <a:latin typeface="DM Sans Bold"/>
                  <a:ea typeface="DM Sans Bold"/>
                  <a:cs typeface="DM Sans Bold"/>
                  <a:sym typeface="DM Sans Bold"/>
                </a:rPr>
                <a:t>Takes a Passion-aligned profession test </a:t>
              </a:r>
              <a:endParaRPr lang="en-US" sz="1910" b="1">
                <a:solidFill>
                  <a:srgbClr val="FFFFFF"/>
                </a:solidFill>
                <a:latin typeface="DM Sans Bold"/>
                <a:ea typeface="DM Sans Bold"/>
                <a:cs typeface="DM Sans Bold"/>
                <a:sym typeface="DM Sans Bold"/>
              </a:endParaRPr>
            </a:p>
          </p:txBody>
        </p:sp>
      </p:grpSp>
      <p:grpSp>
        <p:nvGrpSpPr>
          <p:cNvPr id="18" name="Group 18"/>
          <p:cNvGrpSpPr/>
          <p:nvPr/>
        </p:nvGrpSpPr>
        <p:grpSpPr>
          <a:xfrm rot="0">
            <a:off x="6990180" y="4369761"/>
            <a:ext cx="3500585" cy="1858265"/>
            <a:chOff x="0" y="0"/>
            <a:chExt cx="995406" cy="528406"/>
          </a:xfrm>
        </p:grpSpPr>
        <p:sp>
          <p:nvSpPr>
            <p:cNvPr id="19" name="Freeform 19"/>
            <p:cNvSpPr/>
            <p:nvPr/>
          </p:nvSpPr>
          <p:spPr>
            <a:xfrm>
              <a:off x="0" y="0"/>
              <a:ext cx="995406" cy="528406"/>
            </a:xfrm>
            <a:custGeom>
              <a:avLst/>
              <a:gdLst/>
              <a:ahLst/>
              <a:cxnLst/>
              <a:rect l="l" t="t" r="r" b="b"/>
              <a:pathLst>
                <a:path w="995406" h="528406">
                  <a:moveTo>
                    <a:pt x="112792" y="0"/>
                  </a:moveTo>
                  <a:lnTo>
                    <a:pt x="882615" y="0"/>
                  </a:lnTo>
                  <a:cubicBezTo>
                    <a:pt x="912529" y="0"/>
                    <a:pt x="941218" y="11883"/>
                    <a:pt x="962371" y="33036"/>
                  </a:cubicBezTo>
                  <a:cubicBezTo>
                    <a:pt x="983523" y="54189"/>
                    <a:pt x="995406" y="82878"/>
                    <a:pt x="995406" y="112792"/>
                  </a:cubicBezTo>
                  <a:lnTo>
                    <a:pt x="995406" y="415614"/>
                  </a:lnTo>
                  <a:cubicBezTo>
                    <a:pt x="995406" y="477907"/>
                    <a:pt x="944908" y="528406"/>
                    <a:pt x="882615" y="528406"/>
                  </a:cubicBezTo>
                  <a:lnTo>
                    <a:pt x="112792" y="528406"/>
                  </a:lnTo>
                  <a:cubicBezTo>
                    <a:pt x="50499" y="528406"/>
                    <a:pt x="0" y="477907"/>
                    <a:pt x="0" y="415614"/>
                  </a:cubicBezTo>
                  <a:lnTo>
                    <a:pt x="0" y="112792"/>
                  </a:lnTo>
                  <a:cubicBezTo>
                    <a:pt x="0" y="50499"/>
                    <a:pt x="50499" y="0"/>
                    <a:pt x="112792" y="0"/>
                  </a:cubicBezTo>
                  <a:close/>
                </a:path>
              </a:pathLst>
            </a:custGeom>
            <a:solidFill>
              <a:srgbClr val="292F33"/>
            </a:solidFill>
          </p:spPr>
        </p:sp>
        <p:sp>
          <p:nvSpPr>
            <p:cNvPr id="20" name="TextBox 20"/>
            <p:cNvSpPr txBox="1"/>
            <p:nvPr/>
          </p:nvSpPr>
          <p:spPr>
            <a:xfrm>
              <a:off x="0" y="0"/>
              <a:ext cx="995406" cy="528406"/>
            </a:xfrm>
            <a:prstGeom prst="rect">
              <a:avLst/>
            </a:prstGeom>
          </p:spPr>
          <p:txBody>
            <a:bodyPr lIns="47052" tIns="47052" rIns="47052" bIns="47052" rtlCol="0" anchor="ctr"/>
            <a:lstStyle/>
            <a:p>
              <a:pPr algn="ctr">
                <a:lnSpc>
                  <a:spcPts val="2290"/>
                </a:lnSpc>
              </a:pPr>
              <a:r>
                <a:rPr lang="en-US" sz="1910" b="1">
                  <a:solidFill>
                    <a:srgbClr val="FFFFFF"/>
                  </a:solidFill>
                  <a:latin typeface="DM Sans Bold"/>
                  <a:ea typeface="DM Sans Bold"/>
                  <a:cs typeface="DM Sans Bold"/>
                  <a:sym typeface="DM Sans Bold"/>
                </a:rPr>
                <a:t>If you already know about your career goal or you want to explore careers and the outcome of your career, or check whether it aligns with your interests?</a:t>
              </a:r>
              <a:endParaRPr lang="en-US" sz="1910" b="1">
                <a:solidFill>
                  <a:srgbClr val="FFFFFF"/>
                </a:solidFill>
                <a:latin typeface="DM Sans Bold"/>
                <a:ea typeface="DM Sans Bold"/>
                <a:cs typeface="DM Sans Bold"/>
                <a:sym typeface="DM Sans Bold"/>
              </a:endParaRPr>
            </a:p>
          </p:txBody>
        </p:sp>
      </p:grpSp>
      <p:grpSp>
        <p:nvGrpSpPr>
          <p:cNvPr id="21" name="Group 21"/>
          <p:cNvGrpSpPr/>
          <p:nvPr/>
        </p:nvGrpSpPr>
        <p:grpSpPr>
          <a:xfrm rot="0">
            <a:off x="12227983" y="4444222"/>
            <a:ext cx="3038411" cy="1709345"/>
            <a:chOff x="0" y="0"/>
            <a:chExt cx="863985" cy="486060"/>
          </a:xfrm>
        </p:grpSpPr>
        <p:sp>
          <p:nvSpPr>
            <p:cNvPr id="22" name="Freeform 22"/>
            <p:cNvSpPr/>
            <p:nvPr/>
          </p:nvSpPr>
          <p:spPr>
            <a:xfrm>
              <a:off x="0" y="0"/>
              <a:ext cx="863985" cy="486060"/>
            </a:xfrm>
            <a:custGeom>
              <a:avLst/>
              <a:gdLst/>
              <a:ahLst/>
              <a:cxnLst/>
              <a:rect l="l" t="t" r="r" b="b"/>
              <a:pathLst>
                <a:path w="863985" h="486060">
                  <a:moveTo>
                    <a:pt x="129949" y="0"/>
                  </a:moveTo>
                  <a:lnTo>
                    <a:pt x="734037" y="0"/>
                  </a:lnTo>
                  <a:cubicBezTo>
                    <a:pt x="805805" y="0"/>
                    <a:pt x="863985" y="58180"/>
                    <a:pt x="863985" y="129949"/>
                  </a:cubicBezTo>
                  <a:lnTo>
                    <a:pt x="863985" y="356111"/>
                  </a:lnTo>
                  <a:cubicBezTo>
                    <a:pt x="863985" y="427880"/>
                    <a:pt x="805805" y="486060"/>
                    <a:pt x="734037" y="486060"/>
                  </a:cubicBezTo>
                  <a:lnTo>
                    <a:pt x="129949" y="486060"/>
                  </a:lnTo>
                  <a:cubicBezTo>
                    <a:pt x="58180" y="486060"/>
                    <a:pt x="0" y="427880"/>
                    <a:pt x="0" y="356111"/>
                  </a:cubicBezTo>
                  <a:lnTo>
                    <a:pt x="0" y="129949"/>
                  </a:lnTo>
                  <a:cubicBezTo>
                    <a:pt x="0" y="58180"/>
                    <a:pt x="58180" y="0"/>
                    <a:pt x="129949" y="0"/>
                  </a:cubicBezTo>
                  <a:close/>
                </a:path>
              </a:pathLst>
            </a:custGeom>
            <a:solidFill>
              <a:srgbClr val="292F33"/>
            </a:solidFill>
          </p:spPr>
        </p:sp>
        <p:sp>
          <p:nvSpPr>
            <p:cNvPr id="23" name="TextBox 23"/>
            <p:cNvSpPr txBox="1"/>
            <p:nvPr/>
          </p:nvSpPr>
          <p:spPr>
            <a:xfrm>
              <a:off x="0" y="0"/>
              <a:ext cx="863985" cy="486060"/>
            </a:xfrm>
            <a:prstGeom prst="rect">
              <a:avLst/>
            </a:prstGeom>
          </p:spPr>
          <p:txBody>
            <a:bodyPr lIns="47052" tIns="47052" rIns="47052" bIns="47052" rtlCol="0" anchor="ctr"/>
            <a:lstStyle/>
            <a:p>
              <a:pPr algn="ctr">
                <a:lnSpc>
                  <a:spcPts val="2290"/>
                </a:lnSpc>
              </a:pPr>
              <a:r>
                <a:rPr lang="en-US" sz="1910" b="1">
                  <a:solidFill>
                    <a:srgbClr val="FFFFFF"/>
                  </a:solidFill>
                  <a:latin typeface="DM Sans Bold"/>
                  <a:ea typeface="DM Sans Bold"/>
                  <a:cs typeface="DM Sans Bold"/>
                  <a:sym typeface="DM Sans Bold"/>
                </a:rPr>
                <a:t>Also, you can contact people working in your dream career</a:t>
              </a:r>
              <a:endParaRPr lang="en-US" sz="1910" b="1">
                <a:solidFill>
                  <a:srgbClr val="FFFFFF"/>
                </a:solidFill>
                <a:latin typeface="DM Sans Bold"/>
                <a:ea typeface="DM Sans Bold"/>
                <a:cs typeface="DM Sans Bold"/>
                <a:sym typeface="DM Sans Bold"/>
              </a:endParaRPr>
            </a:p>
          </p:txBody>
        </p:sp>
      </p:grpSp>
      <p:grpSp>
        <p:nvGrpSpPr>
          <p:cNvPr id="24" name="Group 24"/>
          <p:cNvGrpSpPr/>
          <p:nvPr/>
        </p:nvGrpSpPr>
        <p:grpSpPr>
          <a:xfrm rot="0">
            <a:off x="6740355" y="7474495"/>
            <a:ext cx="4231117" cy="1709345"/>
            <a:chOff x="0" y="0"/>
            <a:chExt cx="1203137" cy="486060"/>
          </a:xfrm>
        </p:grpSpPr>
        <p:sp>
          <p:nvSpPr>
            <p:cNvPr id="25" name="Freeform 25"/>
            <p:cNvSpPr/>
            <p:nvPr/>
          </p:nvSpPr>
          <p:spPr>
            <a:xfrm>
              <a:off x="0" y="0"/>
              <a:ext cx="1203137" cy="486060"/>
            </a:xfrm>
            <a:custGeom>
              <a:avLst/>
              <a:gdLst/>
              <a:ahLst/>
              <a:cxnLst/>
              <a:rect l="l" t="t" r="r" b="b"/>
              <a:pathLst>
                <a:path w="1203137" h="486060">
                  <a:moveTo>
                    <a:pt x="93318" y="0"/>
                  </a:moveTo>
                  <a:lnTo>
                    <a:pt x="1109819" y="0"/>
                  </a:lnTo>
                  <a:cubicBezTo>
                    <a:pt x="1134568" y="0"/>
                    <a:pt x="1158304" y="9832"/>
                    <a:pt x="1175804" y="27332"/>
                  </a:cubicBezTo>
                  <a:cubicBezTo>
                    <a:pt x="1193305" y="44833"/>
                    <a:pt x="1203137" y="68568"/>
                    <a:pt x="1203137" y="93318"/>
                  </a:cubicBezTo>
                  <a:lnTo>
                    <a:pt x="1203137" y="392742"/>
                  </a:lnTo>
                  <a:cubicBezTo>
                    <a:pt x="1203137" y="444280"/>
                    <a:pt x="1161357" y="486060"/>
                    <a:pt x="1109819" y="486060"/>
                  </a:cubicBezTo>
                  <a:lnTo>
                    <a:pt x="93318" y="486060"/>
                  </a:lnTo>
                  <a:cubicBezTo>
                    <a:pt x="68568" y="486060"/>
                    <a:pt x="44833" y="476228"/>
                    <a:pt x="27332" y="458727"/>
                  </a:cubicBezTo>
                  <a:cubicBezTo>
                    <a:pt x="9832" y="441227"/>
                    <a:pt x="0" y="417491"/>
                    <a:pt x="0" y="392742"/>
                  </a:cubicBezTo>
                  <a:lnTo>
                    <a:pt x="0" y="93318"/>
                  </a:lnTo>
                  <a:cubicBezTo>
                    <a:pt x="0" y="68568"/>
                    <a:pt x="9832" y="44833"/>
                    <a:pt x="27332" y="27332"/>
                  </a:cubicBezTo>
                  <a:cubicBezTo>
                    <a:pt x="44833" y="9832"/>
                    <a:pt x="68568" y="0"/>
                    <a:pt x="93318" y="0"/>
                  </a:cubicBezTo>
                  <a:close/>
                </a:path>
              </a:pathLst>
            </a:custGeom>
            <a:solidFill>
              <a:srgbClr val="292F33"/>
            </a:solidFill>
          </p:spPr>
        </p:sp>
        <p:sp>
          <p:nvSpPr>
            <p:cNvPr id="26" name="TextBox 26"/>
            <p:cNvSpPr txBox="1"/>
            <p:nvPr/>
          </p:nvSpPr>
          <p:spPr>
            <a:xfrm>
              <a:off x="0" y="0"/>
              <a:ext cx="1203137" cy="486060"/>
            </a:xfrm>
            <a:prstGeom prst="rect">
              <a:avLst/>
            </a:prstGeom>
          </p:spPr>
          <p:txBody>
            <a:bodyPr lIns="47052" tIns="47052" rIns="47052" bIns="47052" rtlCol="0" anchor="ctr"/>
            <a:lstStyle/>
            <a:p>
              <a:pPr algn="ctr">
                <a:lnSpc>
                  <a:spcPts val="2290"/>
                </a:lnSpc>
              </a:pPr>
              <a:r>
                <a:rPr lang="en-US" sz="1910" b="1">
                  <a:solidFill>
                    <a:srgbClr val="FFFFFF"/>
                  </a:solidFill>
                  <a:latin typeface="DM Sans Bold"/>
                  <a:ea typeface="DM Sans Bold"/>
                  <a:cs typeface="DM Sans Bold"/>
                  <a:sym typeface="DM Sans Bold"/>
                </a:rPr>
                <a:t>This option provides you with a roadmap toward your dream career by providing you tasks that take you toward your goal, and you can check your progress here.</a:t>
              </a:r>
              <a:endParaRPr lang="en-US" sz="1910" b="1">
                <a:solidFill>
                  <a:srgbClr val="FFFFFF"/>
                </a:solidFill>
                <a:latin typeface="DM Sans Bold"/>
                <a:ea typeface="DM Sans Bold"/>
                <a:cs typeface="DM Sans Bold"/>
                <a:sym typeface="DM Sans Bold"/>
              </a:endParaRPr>
            </a:p>
          </p:txBody>
        </p:sp>
      </p:grpSp>
      <p:sp>
        <p:nvSpPr>
          <p:cNvPr id="27" name="Freeform 27"/>
          <p:cNvSpPr/>
          <p:nvPr/>
        </p:nvSpPr>
        <p:spPr>
          <a:xfrm>
            <a:off x="5909999" y="1866874"/>
            <a:ext cx="737279" cy="1029196"/>
          </a:xfrm>
          <a:custGeom>
            <a:avLst/>
            <a:gdLst/>
            <a:ahLst/>
            <a:cxnLst/>
            <a:rect l="l" t="t" r="r" b="b"/>
            <a:pathLst>
              <a:path w="737279" h="1029196">
                <a:moveTo>
                  <a:pt x="0" y="0"/>
                </a:moveTo>
                <a:lnTo>
                  <a:pt x="737279" y="0"/>
                </a:lnTo>
                <a:lnTo>
                  <a:pt x="737279" y="1029197"/>
                </a:lnTo>
                <a:lnTo>
                  <a:pt x="0" y="10291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8" name="Freeform 28"/>
          <p:cNvSpPr/>
          <p:nvPr/>
        </p:nvSpPr>
        <p:spPr>
          <a:xfrm>
            <a:off x="6058689" y="4226886"/>
            <a:ext cx="931491" cy="931491"/>
          </a:xfrm>
          <a:custGeom>
            <a:avLst/>
            <a:gdLst/>
            <a:ahLst/>
            <a:cxnLst/>
            <a:rect l="l" t="t" r="r" b="b"/>
            <a:pathLst>
              <a:path w="931491" h="931491">
                <a:moveTo>
                  <a:pt x="0" y="0"/>
                </a:moveTo>
                <a:lnTo>
                  <a:pt x="931491" y="0"/>
                </a:lnTo>
                <a:lnTo>
                  <a:pt x="931491" y="931492"/>
                </a:lnTo>
                <a:lnTo>
                  <a:pt x="0" y="9314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9" name="Freeform 29"/>
          <p:cNvSpPr/>
          <p:nvPr/>
        </p:nvSpPr>
        <p:spPr>
          <a:xfrm rot="-1182454">
            <a:off x="5437774" y="6828165"/>
            <a:ext cx="1528602" cy="1136898"/>
          </a:xfrm>
          <a:custGeom>
            <a:avLst/>
            <a:gdLst/>
            <a:ahLst/>
            <a:cxnLst/>
            <a:rect l="l" t="t" r="r" b="b"/>
            <a:pathLst>
              <a:path w="1528602" h="1136898">
                <a:moveTo>
                  <a:pt x="0" y="0"/>
                </a:moveTo>
                <a:lnTo>
                  <a:pt x="1528602" y="0"/>
                </a:lnTo>
                <a:lnTo>
                  <a:pt x="1528602" y="1136898"/>
                </a:lnTo>
                <a:lnTo>
                  <a:pt x="0" y="1136898"/>
                </a:lnTo>
                <a:lnTo>
                  <a:pt x="0" y="0"/>
                </a:lnTo>
                <a:close/>
              </a:path>
            </a:pathLst>
          </a:custGeom>
          <a:blipFill>
            <a:blip r:embed="rId6"/>
            <a:stretch>
              <a:fillRect/>
            </a:stretch>
          </a:blipFill>
        </p:spPr>
      </p:sp>
      <p:sp>
        <p:nvSpPr>
          <p:cNvPr id="30" name="AutoShape 30"/>
          <p:cNvSpPr/>
          <p:nvPr/>
        </p:nvSpPr>
        <p:spPr>
          <a:xfrm flipV="1">
            <a:off x="3731939" y="2572114"/>
            <a:ext cx="3258241" cy="1610068"/>
          </a:xfrm>
          <a:prstGeom prst="line">
            <a:avLst/>
          </a:prstGeom>
          <a:ln w="66675" cap="rnd">
            <a:solidFill>
              <a:srgbClr val="292F33"/>
            </a:solidFill>
            <a:prstDash val="sysDash"/>
            <a:headEnd type="none" w="sm" len="sm"/>
            <a:tailEnd type="triangle" w="lg" len="med"/>
          </a:ln>
        </p:spPr>
      </p:sp>
      <p:sp>
        <p:nvSpPr>
          <p:cNvPr id="31" name="AutoShape 31"/>
          <p:cNvSpPr/>
          <p:nvPr/>
        </p:nvSpPr>
        <p:spPr>
          <a:xfrm flipV="1">
            <a:off x="3731939" y="5298894"/>
            <a:ext cx="3258241" cy="340911"/>
          </a:xfrm>
          <a:prstGeom prst="line">
            <a:avLst/>
          </a:prstGeom>
          <a:ln w="66675" cap="rnd">
            <a:solidFill>
              <a:srgbClr val="292F33"/>
            </a:solidFill>
            <a:prstDash val="sysDash"/>
            <a:headEnd type="none" w="sm" len="sm"/>
            <a:tailEnd type="triangle" w="lg" len="med"/>
          </a:ln>
        </p:spPr>
      </p:sp>
      <p:sp>
        <p:nvSpPr>
          <p:cNvPr id="32" name="AutoShape 32"/>
          <p:cNvSpPr/>
          <p:nvPr/>
        </p:nvSpPr>
        <p:spPr>
          <a:xfrm>
            <a:off x="3731939" y="7197492"/>
            <a:ext cx="3008416" cy="1131675"/>
          </a:xfrm>
          <a:prstGeom prst="line">
            <a:avLst/>
          </a:prstGeom>
          <a:ln w="66675" cap="rnd">
            <a:solidFill>
              <a:srgbClr val="292F33"/>
            </a:solidFill>
            <a:prstDash val="sysDash"/>
            <a:headEnd type="none" w="sm" len="sm"/>
            <a:tailEnd type="triangle" w="lg" len="med"/>
          </a:ln>
        </p:spPr>
      </p:sp>
      <p:sp>
        <p:nvSpPr>
          <p:cNvPr id="33" name="AutoShape 33"/>
          <p:cNvSpPr/>
          <p:nvPr/>
        </p:nvSpPr>
        <p:spPr>
          <a:xfrm>
            <a:off x="10490765" y="5298894"/>
            <a:ext cx="1737218" cy="0"/>
          </a:xfrm>
          <a:prstGeom prst="line">
            <a:avLst/>
          </a:prstGeom>
          <a:ln w="66675" cap="rnd">
            <a:solidFill>
              <a:srgbClr val="292F33"/>
            </a:solidFill>
            <a:prstDash val="sysDash"/>
            <a:headEnd type="none" w="sm" len="sm"/>
            <a:tailEnd type="triangle" w="lg" len="med"/>
          </a:ln>
        </p:spPr>
      </p:sp>
      <p:sp>
        <p:nvSpPr>
          <p:cNvPr id="34" name="Freeform 34"/>
          <p:cNvSpPr/>
          <p:nvPr/>
        </p:nvSpPr>
        <p:spPr>
          <a:xfrm>
            <a:off x="13554718" y="4327300"/>
            <a:ext cx="4628920" cy="3812547"/>
          </a:xfrm>
          <a:custGeom>
            <a:avLst/>
            <a:gdLst/>
            <a:ahLst/>
            <a:cxnLst/>
            <a:rect l="l" t="t" r="r" b="b"/>
            <a:pathLst>
              <a:path w="4628920" h="3812547">
                <a:moveTo>
                  <a:pt x="0" y="0"/>
                </a:moveTo>
                <a:lnTo>
                  <a:pt x="4628920" y="0"/>
                </a:lnTo>
                <a:lnTo>
                  <a:pt x="4628920" y="3812546"/>
                </a:lnTo>
                <a:lnTo>
                  <a:pt x="0" y="38125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35" name="Group 35"/>
          <p:cNvGrpSpPr/>
          <p:nvPr/>
        </p:nvGrpSpPr>
        <p:grpSpPr>
          <a:xfrm rot="0">
            <a:off x="11959624" y="1705247"/>
            <a:ext cx="3038411" cy="1721539"/>
            <a:chOff x="0" y="0"/>
            <a:chExt cx="863985" cy="489527"/>
          </a:xfrm>
        </p:grpSpPr>
        <p:sp>
          <p:nvSpPr>
            <p:cNvPr id="36" name="Freeform 36"/>
            <p:cNvSpPr/>
            <p:nvPr/>
          </p:nvSpPr>
          <p:spPr>
            <a:xfrm>
              <a:off x="0" y="0"/>
              <a:ext cx="863985" cy="489527"/>
            </a:xfrm>
            <a:custGeom>
              <a:avLst/>
              <a:gdLst/>
              <a:ahLst/>
              <a:cxnLst/>
              <a:rect l="l" t="t" r="r" b="b"/>
              <a:pathLst>
                <a:path w="863985" h="489527">
                  <a:moveTo>
                    <a:pt x="129949" y="0"/>
                  </a:moveTo>
                  <a:lnTo>
                    <a:pt x="734037" y="0"/>
                  </a:lnTo>
                  <a:cubicBezTo>
                    <a:pt x="805805" y="0"/>
                    <a:pt x="863985" y="58180"/>
                    <a:pt x="863985" y="129949"/>
                  </a:cubicBezTo>
                  <a:lnTo>
                    <a:pt x="863985" y="359578"/>
                  </a:lnTo>
                  <a:cubicBezTo>
                    <a:pt x="863985" y="431347"/>
                    <a:pt x="805805" y="489527"/>
                    <a:pt x="734037" y="489527"/>
                  </a:cubicBezTo>
                  <a:lnTo>
                    <a:pt x="129949" y="489527"/>
                  </a:lnTo>
                  <a:cubicBezTo>
                    <a:pt x="58180" y="489527"/>
                    <a:pt x="0" y="431347"/>
                    <a:pt x="0" y="359578"/>
                  </a:cubicBezTo>
                  <a:lnTo>
                    <a:pt x="0" y="129949"/>
                  </a:lnTo>
                  <a:cubicBezTo>
                    <a:pt x="0" y="58180"/>
                    <a:pt x="58180" y="0"/>
                    <a:pt x="129949" y="0"/>
                  </a:cubicBezTo>
                  <a:close/>
                </a:path>
              </a:pathLst>
            </a:custGeom>
            <a:solidFill>
              <a:srgbClr val="292F33"/>
            </a:solidFill>
          </p:spPr>
        </p:sp>
        <p:sp>
          <p:nvSpPr>
            <p:cNvPr id="37" name="TextBox 37"/>
            <p:cNvSpPr txBox="1"/>
            <p:nvPr/>
          </p:nvSpPr>
          <p:spPr>
            <a:xfrm>
              <a:off x="0" y="0"/>
              <a:ext cx="863985" cy="489527"/>
            </a:xfrm>
            <a:prstGeom prst="rect">
              <a:avLst/>
            </a:prstGeom>
          </p:spPr>
          <p:txBody>
            <a:bodyPr lIns="47052" tIns="47052" rIns="47052" bIns="47052" rtlCol="0" anchor="ctr"/>
            <a:lstStyle/>
            <a:p>
              <a:pPr algn="ctr">
                <a:lnSpc>
                  <a:spcPts val="2290"/>
                </a:lnSpc>
              </a:pPr>
              <a:r>
                <a:rPr lang="en-US" sz="1910" b="1">
                  <a:solidFill>
                    <a:srgbClr val="FFFFFF"/>
                  </a:solidFill>
                  <a:latin typeface="DM Sans Bold"/>
                  <a:ea typeface="DM Sans Bold"/>
                  <a:cs typeface="DM Sans Bold"/>
                  <a:sym typeface="DM Sans Bold"/>
                </a:rPr>
                <a:t>Suggesting a career for you that aligns with your interests</a:t>
              </a:r>
              <a:endParaRPr lang="en-US" sz="1910" b="1">
                <a:solidFill>
                  <a:srgbClr val="FFFFFF"/>
                </a:solidFill>
                <a:latin typeface="DM Sans Bold"/>
                <a:ea typeface="DM Sans Bold"/>
                <a:cs typeface="DM Sans Bold"/>
                <a:sym typeface="DM Sans Bold"/>
              </a:endParaRPr>
            </a:p>
          </p:txBody>
        </p:sp>
      </p:grpSp>
      <p:sp>
        <p:nvSpPr>
          <p:cNvPr id="38" name="AutoShape 38"/>
          <p:cNvSpPr/>
          <p:nvPr/>
        </p:nvSpPr>
        <p:spPr>
          <a:xfrm flipV="1">
            <a:off x="10028592" y="2566017"/>
            <a:ext cx="1931032" cy="6097"/>
          </a:xfrm>
          <a:prstGeom prst="line">
            <a:avLst/>
          </a:prstGeom>
          <a:ln w="66675" cap="rnd">
            <a:solidFill>
              <a:srgbClr val="292F33"/>
            </a:solidFill>
            <a:prstDash val="sysDash"/>
            <a:headEnd type="none" w="sm" len="sm"/>
            <a:tailEnd type="triangle" w="lg" len="med"/>
          </a:ln>
        </p:spPr>
      </p:sp>
      <p:grpSp>
        <p:nvGrpSpPr>
          <p:cNvPr id="39" name="Group 39"/>
          <p:cNvGrpSpPr/>
          <p:nvPr/>
        </p:nvGrpSpPr>
        <p:grpSpPr>
          <a:xfrm rot="0">
            <a:off x="12782192" y="8349396"/>
            <a:ext cx="2581997" cy="1449877"/>
            <a:chOff x="0" y="0"/>
            <a:chExt cx="734202" cy="412279"/>
          </a:xfrm>
        </p:grpSpPr>
        <p:sp>
          <p:nvSpPr>
            <p:cNvPr id="40" name="Freeform 40"/>
            <p:cNvSpPr/>
            <p:nvPr/>
          </p:nvSpPr>
          <p:spPr>
            <a:xfrm>
              <a:off x="0" y="0"/>
              <a:ext cx="734202" cy="412279"/>
            </a:xfrm>
            <a:custGeom>
              <a:avLst/>
              <a:gdLst/>
              <a:ahLst/>
              <a:cxnLst/>
              <a:rect l="l" t="t" r="r" b="b"/>
              <a:pathLst>
                <a:path w="734202" h="412279">
                  <a:moveTo>
                    <a:pt x="152920" y="0"/>
                  </a:moveTo>
                  <a:lnTo>
                    <a:pt x="581282" y="0"/>
                  </a:lnTo>
                  <a:cubicBezTo>
                    <a:pt x="665738" y="0"/>
                    <a:pt x="734202" y="68464"/>
                    <a:pt x="734202" y="152920"/>
                  </a:cubicBezTo>
                  <a:lnTo>
                    <a:pt x="734202" y="259359"/>
                  </a:lnTo>
                  <a:cubicBezTo>
                    <a:pt x="734202" y="343814"/>
                    <a:pt x="665738" y="412279"/>
                    <a:pt x="581282" y="412279"/>
                  </a:cubicBezTo>
                  <a:lnTo>
                    <a:pt x="152920" y="412279"/>
                  </a:lnTo>
                  <a:cubicBezTo>
                    <a:pt x="68464" y="412279"/>
                    <a:pt x="0" y="343814"/>
                    <a:pt x="0" y="259359"/>
                  </a:cubicBezTo>
                  <a:lnTo>
                    <a:pt x="0" y="152920"/>
                  </a:lnTo>
                  <a:cubicBezTo>
                    <a:pt x="0" y="68464"/>
                    <a:pt x="68464" y="0"/>
                    <a:pt x="152920" y="0"/>
                  </a:cubicBezTo>
                  <a:close/>
                </a:path>
              </a:pathLst>
            </a:custGeom>
            <a:solidFill>
              <a:srgbClr val="292F33"/>
            </a:solidFill>
          </p:spPr>
        </p:sp>
        <p:sp>
          <p:nvSpPr>
            <p:cNvPr id="41" name="TextBox 41"/>
            <p:cNvSpPr txBox="1"/>
            <p:nvPr/>
          </p:nvSpPr>
          <p:spPr>
            <a:xfrm>
              <a:off x="0" y="0"/>
              <a:ext cx="734202" cy="412279"/>
            </a:xfrm>
            <a:prstGeom prst="rect">
              <a:avLst/>
            </a:prstGeom>
          </p:spPr>
          <p:txBody>
            <a:bodyPr lIns="47052" tIns="47052" rIns="47052" bIns="47052" rtlCol="0" anchor="ctr"/>
            <a:lstStyle/>
            <a:p>
              <a:pPr algn="ctr">
                <a:lnSpc>
                  <a:spcPts val="2290"/>
                </a:lnSpc>
              </a:pPr>
              <a:r>
                <a:rPr lang="en-US" sz="1910" b="1">
                  <a:solidFill>
                    <a:srgbClr val="FFFFFF"/>
                  </a:solidFill>
                  <a:latin typeface="DM Sans Bold"/>
                  <a:ea typeface="DM Sans Bold"/>
                  <a:cs typeface="DM Sans Bold"/>
                  <a:sym typeface="DM Sans Bold"/>
                </a:rPr>
                <a:t>Provides you with free resources to upskill yourself</a:t>
              </a:r>
              <a:endParaRPr lang="en-US" sz="1910" b="1">
                <a:solidFill>
                  <a:srgbClr val="FFFFFF"/>
                </a:solidFill>
                <a:latin typeface="DM Sans Bold"/>
                <a:ea typeface="DM Sans Bold"/>
                <a:cs typeface="DM Sans Bold"/>
                <a:sym typeface="DM Sans Bold"/>
              </a:endParaRPr>
            </a:p>
          </p:txBody>
        </p:sp>
      </p:grpSp>
      <p:sp>
        <p:nvSpPr>
          <p:cNvPr id="42" name="AutoShape 42"/>
          <p:cNvSpPr/>
          <p:nvPr/>
        </p:nvSpPr>
        <p:spPr>
          <a:xfrm>
            <a:off x="10971472" y="8329167"/>
            <a:ext cx="1810720" cy="745168"/>
          </a:xfrm>
          <a:prstGeom prst="line">
            <a:avLst/>
          </a:prstGeom>
          <a:ln w="66675" cap="rnd">
            <a:solidFill>
              <a:srgbClr val="292F33"/>
            </a:solidFill>
            <a:prstDash val="sysDash"/>
            <a:headEnd type="none" w="sm" len="sm"/>
            <a:tailEnd type="triangle" w="lg" len="med"/>
          </a:ln>
        </p:spPr>
      </p:sp>
      <p:sp>
        <p:nvSpPr>
          <p:cNvPr id="43" name="Freeform 43"/>
          <p:cNvSpPr/>
          <p:nvPr/>
        </p:nvSpPr>
        <p:spPr>
          <a:xfrm>
            <a:off x="15155465" y="8003157"/>
            <a:ext cx="2923812" cy="2142356"/>
          </a:xfrm>
          <a:custGeom>
            <a:avLst/>
            <a:gdLst/>
            <a:ahLst/>
            <a:cxnLst/>
            <a:rect l="l" t="t" r="r" b="b"/>
            <a:pathLst>
              <a:path w="2923812" h="2142356">
                <a:moveTo>
                  <a:pt x="0" y="0"/>
                </a:moveTo>
                <a:lnTo>
                  <a:pt x="2923811" y="0"/>
                </a:lnTo>
                <a:lnTo>
                  <a:pt x="2923811" y="2142356"/>
                </a:lnTo>
                <a:lnTo>
                  <a:pt x="0" y="214235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4" name="Freeform 44"/>
          <p:cNvSpPr/>
          <p:nvPr/>
        </p:nvSpPr>
        <p:spPr>
          <a:xfrm>
            <a:off x="15364188" y="1494738"/>
            <a:ext cx="1112742" cy="2294314"/>
          </a:xfrm>
          <a:custGeom>
            <a:avLst/>
            <a:gdLst/>
            <a:ahLst/>
            <a:cxnLst/>
            <a:rect l="l" t="t" r="r" b="b"/>
            <a:pathLst>
              <a:path w="1112742" h="2294314">
                <a:moveTo>
                  <a:pt x="0" y="0"/>
                </a:moveTo>
                <a:lnTo>
                  <a:pt x="1112743" y="0"/>
                </a:lnTo>
                <a:lnTo>
                  <a:pt x="1112743" y="2294314"/>
                </a:lnTo>
                <a:lnTo>
                  <a:pt x="0" y="2294314"/>
                </a:lnTo>
                <a:lnTo>
                  <a:pt x="0" y="0"/>
                </a:lnTo>
                <a:close/>
              </a:path>
            </a:pathLst>
          </a:custGeom>
          <a:blipFill>
            <a:blip r:embed="rId11"/>
            <a:stretch>
              <a:fillRect/>
            </a:stretch>
          </a:blipFill>
        </p:spPr>
      </p:sp>
      <p:sp>
        <p:nvSpPr>
          <p:cNvPr id="45" name="Freeform 45"/>
          <p:cNvSpPr/>
          <p:nvPr/>
        </p:nvSpPr>
        <p:spPr>
          <a:xfrm>
            <a:off x="16289377" y="1542962"/>
            <a:ext cx="1061278" cy="2246090"/>
          </a:xfrm>
          <a:custGeom>
            <a:avLst/>
            <a:gdLst/>
            <a:ahLst/>
            <a:cxnLst/>
            <a:rect l="l" t="t" r="r" b="b"/>
            <a:pathLst>
              <a:path w="1061278" h="2246090">
                <a:moveTo>
                  <a:pt x="0" y="0"/>
                </a:moveTo>
                <a:lnTo>
                  <a:pt x="1061277" y="0"/>
                </a:lnTo>
                <a:lnTo>
                  <a:pt x="1061277" y="2246090"/>
                </a:lnTo>
                <a:lnTo>
                  <a:pt x="0" y="2246090"/>
                </a:lnTo>
                <a:lnTo>
                  <a:pt x="0" y="0"/>
                </a:lnTo>
                <a:close/>
              </a:path>
            </a:pathLst>
          </a:custGeom>
          <a:blipFill>
            <a:blip r:embed="rId12"/>
            <a:stretch>
              <a:fillRect/>
            </a:stretch>
          </a:blipFill>
        </p:spPr>
      </p:sp>
      <p:sp>
        <p:nvSpPr>
          <p:cNvPr id="46" name="Freeform 46"/>
          <p:cNvSpPr/>
          <p:nvPr/>
        </p:nvSpPr>
        <p:spPr>
          <a:xfrm>
            <a:off x="16721732" y="1550920"/>
            <a:ext cx="1461906" cy="2181949"/>
          </a:xfrm>
          <a:custGeom>
            <a:avLst/>
            <a:gdLst/>
            <a:ahLst/>
            <a:cxnLst/>
            <a:rect l="l" t="t" r="r" b="b"/>
            <a:pathLst>
              <a:path w="1461906" h="2181949">
                <a:moveTo>
                  <a:pt x="0" y="0"/>
                </a:moveTo>
                <a:lnTo>
                  <a:pt x="1461906" y="0"/>
                </a:lnTo>
                <a:lnTo>
                  <a:pt x="1461906" y="2181949"/>
                </a:lnTo>
                <a:lnTo>
                  <a:pt x="0" y="2181949"/>
                </a:lnTo>
                <a:lnTo>
                  <a:pt x="0" y="0"/>
                </a:lnTo>
                <a:close/>
              </a:path>
            </a:pathLst>
          </a:custGeom>
          <a:blipFill>
            <a:blip r:embed="rId13"/>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181564"/>
            <a:chOff x="0" y="0"/>
            <a:chExt cx="4816593" cy="2681564"/>
          </a:xfrm>
        </p:grpSpPr>
        <p:sp>
          <p:nvSpPr>
            <p:cNvPr id="3" name="Freeform 3"/>
            <p:cNvSpPr/>
            <p:nvPr/>
          </p:nvSpPr>
          <p:spPr>
            <a:xfrm>
              <a:off x="0" y="0"/>
              <a:ext cx="4816592" cy="2681564"/>
            </a:xfrm>
            <a:custGeom>
              <a:avLst/>
              <a:gdLst/>
              <a:ahLst/>
              <a:cxnLst/>
              <a:rect l="l" t="t" r="r" b="b"/>
              <a:pathLst>
                <a:path w="4816592" h="2681564">
                  <a:moveTo>
                    <a:pt x="21590" y="0"/>
                  </a:moveTo>
                  <a:lnTo>
                    <a:pt x="4795002" y="0"/>
                  </a:lnTo>
                  <a:cubicBezTo>
                    <a:pt x="4800728" y="0"/>
                    <a:pt x="4806220" y="2275"/>
                    <a:pt x="4810269" y="6324"/>
                  </a:cubicBezTo>
                  <a:cubicBezTo>
                    <a:pt x="4814318" y="10372"/>
                    <a:pt x="4816592" y="15864"/>
                    <a:pt x="4816592" y="21590"/>
                  </a:cubicBezTo>
                  <a:lnTo>
                    <a:pt x="4816592" y="2659974"/>
                  </a:lnTo>
                  <a:cubicBezTo>
                    <a:pt x="4816592" y="2671898"/>
                    <a:pt x="4806926" y="2681564"/>
                    <a:pt x="4795002" y="2681564"/>
                  </a:cubicBezTo>
                  <a:lnTo>
                    <a:pt x="21590" y="2681564"/>
                  </a:lnTo>
                  <a:cubicBezTo>
                    <a:pt x="15864" y="2681564"/>
                    <a:pt x="10372" y="2679290"/>
                    <a:pt x="6324" y="2675241"/>
                  </a:cubicBezTo>
                  <a:cubicBezTo>
                    <a:pt x="2275" y="2671192"/>
                    <a:pt x="0" y="2665700"/>
                    <a:pt x="0" y="2659974"/>
                  </a:cubicBezTo>
                  <a:lnTo>
                    <a:pt x="0" y="21590"/>
                  </a:lnTo>
                  <a:cubicBezTo>
                    <a:pt x="0" y="9666"/>
                    <a:pt x="9666" y="0"/>
                    <a:pt x="21590" y="0"/>
                  </a:cubicBezTo>
                  <a:close/>
                </a:path>
              </a:pathLst>
            </a:custGeom>
            <a:solidFill>
              <a:srgbClr val="EBE8E2"/>
            </a:solidFill>
          </p:spPr>
        </p:sp>
        <p:sp>
          <p:nvSpPr>
            <p:cNvPr id="4" name="TextBox 4"/>
            <p:cNvSpPr txBox="1"/>
            <p:nvPr/>
          </p:nvSpPr>
          <p:spPr>
            <a:xfrm>
              <a:off x="0" y="0"/>
              <a:ext cx="4816593" cy="2681564"/>
            </a:xfrm>
            <a:prstGeom prst="rect">
              <a:avLst/>
            </a:prstGeom>
          </p:spPr>
          <p:txBody>
            <a:bodyPr lIns="50800" tIns="50800" rIns="50800" bIns="50800" rtlCol="0" anchor="ctr"/>
            <a:lstStyle/>
            <a:p>
              <a:pPr algn="ctr">
                <a:lnSpc>
                  <a:spcPts val="2290"/>
                </a:lnSpc>
              </a:pPr>
            </a:p>
          </p:txBody>
        </p:sp>
      </p:grpSp>
      <p:grpSp>
        <p:nvGrpSpPr>
          <p:cNvPr id="5" name="Group 5"/>
          <p:cNvGrpSpPr/>
          <p:nvPr/>
        </p:nvGrpSpPr>
        <p:grpSpPr>
          <a:xfrm rot="0">
            <a:off x="0" y="1639854"/>
            <a:ext cx="18288000" cy="8541710"/>
            <a:chOff x="0" y="0"/>
            <a:chExt cx="4816593" cy="2249668"/>
          </a:xfrm>
        </p:grpSpPr>
        <p:sp>
          <p:nvSpPr>
            <p:cNvPr id="6" name="Freeform 6"/>
            <p:cNvSpPr/>
            <p:nvPr/>
          </p:nvSpPr>
          <p:spPr>
            <a:xfrm>
              <a:off x="0" y="0"/>
              <a:ext cx="4816592" cy="2249668"/>
            </a:xfrm>
            <a:custGeom>
              <a:avLst/>
              <a:gdLst/>
              <a:ahLst/>
              <a:cxnLst/>
              <a:rect l="l" t="t" r="r" b="b"/>
              <a:pathLst>
                <a:path w="4816592" h="2249668">
                  <a:moveTo>
                    <a:pt x="21590" y="0"/>
                  </a:moveTo>
                  <a:lnTo>
                    <a:pt x="4795002" y="0"/>
                  </a:lnTo>
                  <a:cubicBezTo>
                    <a:pt x="4800728" y="0"/>
                    <a:pt x="4806220" y="2275"/>
                    <a:pt x="4810269" y="6324"/>
                  </a:cubicBezTo>
                  <a:cubicBezTo>
                    <a:pt x="4814318" y="10372"/>
                    <a:pt x="4816592" y="15864"/>
                    <a:pt x="4816592" y="21590"/>
                  </a:cubicBezTo>
                  <a:lnTo>
                    <a:pt x="4816592" y="2228078"/>
                  </a:lnTo>
                  <a:cubicBezTo>
                    <a:pt x="4816592" y="2240002"/>
                    <a:pt x="4806926" y="2249668"/>
                    <a:pt x="4795002" y="2249668"/>
                  </a:cubicBezTo>
                  <a:lnTo>
                    <a:pt x="21590" y="2249668"/>
                  </a:lnTo>
                  <a:cubicBezTo>
                    <a:pt x="15864" y="2249668"/>
                    <a:pt x="10372" y="2247394"/>
                    <a:pt x="6324" y="2243345"/>
                  </a:cubicBezTo>
                  <a:cubicBezTo>
                    <a:pt x="2275" y="2239296"/>
                    <a:pt x="0" y="2233804"/>
                    <a:pt x="0" y="2228078"/>
                  </a:cubicBezTo>
                  <a:lnTo>
                    <a:pt x="0" y="21590"/>
                  </a:lnTo>
                  <a:cubicBezTo>
                    <a:pt x="0" y="9666"/>
                    <a:pt x="9666" y="0"/>
                    <a:pt x="21590" y="0"/>
                  </a:cubicBezTo>
                  <a:close/>
                </a:path>
              </a:pathLst>
            </a:custGeom>
            <a:solidFill>
              <a:srgbClr val="F9EBD6"/>
            </a:solidFill>
          </p:spPr>
        </p:sp>
        <p:sp>
          <p:nvSpPr>
            <p:cNvPr id="7" name="TextBox 7"/>
            <p:cNvSpPr txBox="1"/>
            <p:nvPr/>
          </p:nvSpPr>
          <p:spPr>
            <a:xfrm>
              <a:off x="0" y="0"/>
              <a:ext cx="4816593" cy="2249668"/>
            </a:xfrm>
            <a:prstGeom prst="rect">
              <a:avLst/>
            </a:prstGeom>
          </p:spPr>
          <p:txBody>
            <a:bodyPr lIns="50800" tIns="50800" rIns="50800" bIns="50800" rtlCol="0" anchor="ctr"/>
            <a:lstStyle/>
            <a:p>
              <a:pPr algn="ctr">
                <a:lnSpc>
                  <a:spcPts val="2290"/>
                </a:lnSpc>
              </a:pPr>
            </a:p>
          </p:txBody>
        </p:sp>
      </p:grpSp>
      <p:grpSp>
        <p:nvGrpSpPr>
          <p:cNvPr id="8" name="Group 8"/>
          <p:cNvGrpSpPr/>
          <p:nvPr/>
        </p:nvGrpSpPr>
        <p:grpSpPr>
          <a:xfrm rot="0">
            <a:off x="108276" y="2582013"/>
            <a:ext cx="5468768" cy="4150750"/>
            <a:chOff x="0" y="0"/>
            <a:chExt cx="7291691" cy="5534333"/>
          </a:xfrm>
        </p:grpSpPr>
        <p:grpSp>
          <p:nvGrpSpPr>
            <p:cNvPr id="9" name="Group 9"/>
            <p:cNvGrpSpPr/>
            <p:nvPr/>
          </p:nvGrpSpPr>
          <p:grpSpPr>
            <a:xfrm rot="0">
              <a:off x="461561" y="0"/>
              <a:ext cx="6473298" cy="4645114"/>
              <a:chOff x="0" y="0"/>
              <a:chExt cx="1278676" cy="917553"/>
            </a:xfrm>
          </p:grpSpPr>
          <p:sp>
            <p:nvSpPr>
              <p:cNvPr id="10" name="Freeform 10"/>
              <p:cNvSpPr/>
              <p:nvPr/>
            </p:nvSpPr>
            <p:spPr>
              <a:xfrm>
                <a:off x="0" y="0"/>
                <a:ext cx="1278676" cy="917553"/>
              </a:xfrm>
              <a:custGeom>
                <a:avLst/>
                <a:gdLst/>
                <a:ahLst/>
                <a:cxnLst/>
                <a:rect l="l" t="t" r="r" b="b"/>
                <a:pathLst>
                  <a:path w="1278676" h="917553">
                    <a:moveTo>
                      <a:pt x="119607" y="0"/>
                    </a:moveTo>
                    <a:lnTo>
                      <a:pt x="1159069" y="0"/>
                    </a:lnTo>
                    <a:cubicBezTo>
                      <a:pt x="1225126" y="0"/>
                      <a:pt x="1278676" y="53550"/>
                      <a:pt x="1278676" y="119607"/>
                    </a:cubicBezTo>
                    <a:lnTo>
                      <a:pt x="1278676" y="797946"/>
                    </a:lnTo>
                    <a:cubicBezTo>
                      <a:pt x="1278676" y="829668"/>
                      <a:pt x="1266075" y="860090"/>
                      <a:pt x="1243644" y="882521"/>
                    </a:cubicBezTo>
                    <a:cubicBezTo>
                      <a:pt x="1221213" y="904952"/>
                      <a:pt x="1190791" y="917553"/>
                      <a:pt x="1159069" y="917553"/>
                    </a:cubicBezTo>
                    <a:lnTo>
                      <a:pt x="119607" y="917553"/>
                    </a:lnTo>
                    <a:cubicBezTo>
                      <a:pt x="53550" y="917553"/>
                      <a:pt x="0" y="864003"/>
                      <a:pt x="0" y="797946"/>
                    </a:cubicBezTo>
                    <a:lnTo>
                      <a:pt x="0" y="119607"/>
                    </a:lnTo>
                    <a:cubicBezTo>
                      <a:pt x="0" y="53550"/>
                      <a:pt x="53550" y="0"/>
                      <a:pt x="119607" y="0"/>
                    </a:cubicBezTo>
                    <a:close/>
                  </a:path>
                </a:pathLst>
              </a:custGeom>
              <a:solidFill>
                <a:srgbClr val="D9D9D9"/>
              </a:solidFill>
            </p:spPr>
          </p:sp>
          <p:sp>
            <p:nvSpPr>
              <p:cNvPr id="11" name="TextBox 11"/>
              <p:cNvSpPr txBox="1"/>
              <p:nvPr/>
            </p:nvSpPr>
            <p:spPr>
              <a:xfrm>
                <a:off x="0" y="0"/>
                <a:ext cx="1278676" cy="917553"/>
              </a:xfrm>
              <a:prstGeom prst="rect">
                <a:avLst/>
              </a:prstGeom>
            </p:spPr>
            <p:txBody>
              <a:bodyPr lIns="34541" tIns="34541" rIns="34541" bIns="34541" rtlCol="0" anchor="ctr"/>
              <a:lstStyle/>
              <a:p>
                <a:pPr algn="ctr">
                  <a:lnSpc>
                    <a:spcPts val="2290"/>
                  </a:lnSpc>
                </a:pPr>
              </a:p>
            </p:txBody>
          </p:sp>
        </p:grpSp>
        <p:sp>
          <p:nvSpPr>
            <p:cNvPr id="12" name="Freeform 12"/>
            <p:cNvSpPr/>
            <p:nvPr/>
          </p:nvSpPr>
          <p:spPr>
            <a:xfrm>
              <a:off x="881455" y="146094"/>
              <a:ext cx="2182025" cy="4499020"/>
            </a:xfrm>
            <a:custGeom>
              <a:avLst/>
              <a:gdLst/>
              <a:ahLst/>
              <a:cxnLst/>
              <a:rect l="l" t="t" r="r" b="b"/>
              <a:pathLst>
                <a:path w="2182025" h="4499020">
                  <a:moveTo>
                    <a:pt x="0" y="0"/>
                  </a:moveTo>
                  <a:lnTo>
                    <a:pt x="2182025" y="0"/>
                  </a:lnTo>
                  <a:lnTo>
                    <a:pt x="2182025" y="4499020"/>
                  </a:lnTo>
                  <a:lnTo>
                    <a:pt x="0" y="4499020"/>
                  </a:lnTo>
                  <a:lnTo>
                    <a:pt x="0" y="0"/>
                  </a:lnTo>
                  <a:close/>
                </a:path>
              </a:pathLst>
            </a:custGeom>
            <a:blipFill>
              <a:blip r:embed="rId1"/>
              <a:stretch>
                <a:fillRect/>
              </a:stretch>
            </a:blipFill>
          </p:spPr>
        </p:sp>
        <p:sp>
          <p:nvSpPr>
            <p:cNvPr id="13" name="Freeform 13"/>
            <p:cNvSpPr/>
            <p:nvPr/>
          </p:nvSpPr>
          <p:spPr>
            <a:xfrm>
              <a:off x="2695697" y="240658"/>
              <a:ext cx="2081105" cy="4404455"/>
            </a:xfrm>
            <a:custGeom>
              <a:avLst/>
              <a:gdLst/>
              <a:ahLst/>
              <a:cxnLst/>
              <a:rect l="l" t="t" r="r" b="b"/>
              <a:pathLst>
                <a:path w="2081105" h="4404455">
                  <a:moveTo>
                    <a:pt x="0" y="0"/>
                  </a:moveTo>
                  <a:lnTo>
                    <a:pt x="2081105" y="0"/>
                  </a:lnTo>
                  <a:lnTo>
                    <a:pt x="2081105" y="4404456"/>
                  </a:lnTo>
                  <a:lnTo>
                    <a:pt x="0" y="4404456"/>
                  </a:lnTo>
                  <a:lnTo>
                    <a:pt x="0" y="0"/>
                  </a:lnTo>
                  <a:close/>
                </a:path>
              </a:pathLst>
            </a:custGeom>
            <a:blipFill>
              <a:blip r:embed="rId2"/>
              <a:stretch>
                <a:fillRect/>
              </a:stretch>
            </a:blipFill>
          </p:spPr>
        </p:sp>
        <p:sp>
          <p:nvSpPr>
            <p:cNvPr id="14" name="Freeform 14"/>
            <p:cNvSpPr/>
            <p:nvPr/>
          </p:nvSpPr>
          <p:spPr>
            <a:xfrm>
              <a:off x="3543522" y="256265"/>
              <a:ext cx="2866714" cy="4278678"/>
            </a:xfrm>
            <a:custGeom>
              <a:avLst/>
              <a:gdLst/>
              <a:ahLst/>
              <a:cxnLst/>
              <a:rect l="l" t="t" r="r" b="b"/>
              <a:pathLst>
                <a:path w="2866714" h="4278678">
                  <a:moveTo>
                    <a:pt x="0" y="0"/>
                  </a:moveTo>
                  <a:lnTo>
                    <a:pt x="2866714" y="0"/>
                  </a:lnTo>
                  <a:lnTo>
                    <a:pt x="2866714" y="4278678"/>
                  </a:lnTo>
                  <a:lnTo>
                    <a:pt x="0" y="4278678"/>
                  </a:lnTo>
                  <a:lnTo>
                    <a:pt x="0" y="0"/>
                  </a:lnTo>
                  <a:close/>
                </a:path>
              </a:pathLst>
            </a:custGeom>
            <a:blipFill>
              <a:blip r:embed="rId3"/>
              <a:stretch>
                <a:fillRect/>
              </a:stretch>
            </a:blipFill>
          </p:spPr>
        </p:sp>
        <p:sp>
          <p:nvSpPr>
            <p:cNvPr id="15" name="TextBox 15"/>
            <p:cNvSpPr txBox="1"/>
            <p:nvPr/>
          </p:nvSpPr>
          <p:spPr>
            <a:xfrm>
              <a:off x="0" y="4730839"/>
              <a:ext cx="7291691" cy="803495"/>
            </a:xfrm>
            <a:prstGeom prst="rect">
              <a:avLst/>
            </a:prstGeom>
          </p:spPr>
          <p:txBody>
            <a:bodyPr lIns="0" tIns="0" rIns="0" bIns="0" rtlCol="0" anchor="t">
              <a:spAutoFit/>
            </a:bodyPr>
            <a:lstStyle/>
            <a:p>
              <a:pPr algn="ctr">
                <a:lnSpc>
                  <a:spcPts val="4380"/>
                </a:lnSpc>
              </a:pPr>
              <a:r>
                <a:rPr lang="en-US" sz="4380" b="1" spc="289">
                  <a:solidFill>
                    <a:srgbClr val="1E5175"/>
                  </a:solidFill>
                  <a:latin typeface="Museo Moderno Bold"/>
                  <a:ea typeface="Museo Moderno Bold"/>
                  <a:cs typeface="Museo Moderno Bold"/>
                  <a:sym typeface="Museo Moderno Bold"/>
                </a:rPr>
                <a:t>Career advisor</a:t>
              </a:r>
              <a:endParaRPr lang="en-US" sz="4380" b="1" spc="289">
                <a:solidFill>
                  <a:srgbClr val="1E5175"/>
                </a:solidFill>
                <a:latin typeface="Museo Moderno Bold"/>
                <a:ea typeface="Museo Moderno Bold"/>
                <a:cs typeface="Museo Moderno Bold"/>
                <a:sym typeface="Museo Moderno Bold"/>
              </a:endParaRPr>
            </a:p>
          </p:txBody>
        </p:sp>
      </p:grpSp>
      <p:sp>
        <p:nvSpPr>
          <p:cNvPr id="16" name="TextBox 16"/>
          <p:cNvSpPr txBox="1"/>
          <p:nvPr/>
        </p:nvSpPr>
        <p:spPr>
          <a:xfrm>
            <a:off x="659803" y="566535"/>
            <a:ext cx="3038579" cy="644276"/>
          </a:xfrm>
          <a:prstGeom prst="rect">
            <a:avLst/>
          </a:prstGeom>
        </p:spPr>
        <p:txBody>
          <a:bodyPr lIns="0" tIns="0" rIns="0" bIns="0" rtlCol="0" anchor="t">
            <a:spAutoFit/>
          </a:bodyPr>
          <a:lstStyle/>
          <a:p>
            <a:pPr algn="ctr">
              <a:lnSpc>
                <a:spcPts val="4860"/>
              </a:lnSpc>
            </a:pPr>
            <a:r>
              <a:rPr lang="en-US" sz="4860" b="1" spc="320">
                <a:solidFill>
                  <a:srgbClr val="1E5175"/>
                </a:solidFill>
                <a:latin typeface="Museo Moderno Bold"/>
                <a:ea typeface="Museo Moderno Bold"/>
                <a:cs typeface="Museo Moderno Bold"/>
                <a:sym typeface="Museo Moderno Bold"/>
              </a:rPr>
              <a:t>Mentora</a:t>
            </a:r>
            <a:endParaRPr lang="en-US" sz="4860" b="1" spc="320">
              <a:solidFill>
                <a:srgbClr val="1E5175"/>
              </a:solidFill>
              <a:latin typeface="Museo Moderno Bold"/>
              <a:ea typeface="Museo Moderno Bold"/>
              <a:cs typeface="Museo Moderno Bold"/>
              <a:sym typeface="Museo Moderno Bold"/>
            </a:endParaRPr>
          </a:p>
        </p:txBody>
      </p:sp>
      <p:sp>
        <p:nvSpPr>
          <p:cNvPr id="17" name="TextBox 17"/>
          <p:cNvSpPr txBox="1"/>
          <p:nvPr/>
        </p:nvSpPr>
        <p:spPr>
          <a:xfrm>
            <a:off x="5309420" y="673225"/>
            <a:ext cx="1857431" cy="392795"/>
          </a:xfrm>
          <a:prstGeom prst="rect">
            <a:avLst/>
          </a:prstGeom>
        </p:spPr>
        <p:txBody>
          <a:bodyPr lIns="0" tIns="0" rIns="0" bIns="0" rtlCol="0" anchor="t">
            <a:spAutoFit/>
          </a:bodyPr>
          <a:lstStyle/>
          <a:p>
            <a:pPr algn="ctr">
              <a:lnSpc>
                <a:spcPts val="2970"/>
              </a:lnSpc>
            </a:pPr>
            <a:r>
              <a:rPr lang="en-US" sz="2970" spc="196">
                <a:solidFill>
                  <a:srgbClr val="1E5175"/>
                </a:solidFill>
                <a:latin typeface="Museo Moderno"/>
                <a:ea typeface="Museo Moderno"/>
                <a:cs typeface="Museo Moderno"/>
                <a:sym typeface="Museo Moderno"/>
              </a:rPr>
              <a:t>Home</a:t>
            </a:r>
            <a:endParaRPr lang="en-US" sz="2970" spc="196">
              <a:solidFill>
                <a:srgbClr val="1E5175"/>
              </a:solidFill>
              <a:latin typeface="Museo Moderno"/>
              <a:ea typeface="Museo Moderno"/>
              <a:cs typeface="Museo Moderno"/>
              <a:sym typeface="Museo Moderno"/>
            </a:endParaRPr>
          </a:p>
        </p:txBody>
      </p:sp>
      <p:sp>
        <p:nvSpPr>
          <p:cNvPr id="18" name="TextBox 18"/>
          <p:cNvSpPr txBox="1"/>
          <p:nvPr/>
        </p:nvSpPr>
        <p:spPr>
          <a:xfrm>
            <a:off x="7495031" y="673225"/>
            <a:ext cx="1857431" cy="392795"/>
          </a:xfrm>
          <a:prstGeom prst="rect">
            <a:avLst/>
          </a:prstGeom>
        </p:spPr>
        <p:txBody>
          <a:bodyPr lIns="0" tIns="0" rIns="0" bIns="0" rtlCol="0" anchor="t">
            <a:spAutoFit/>
          </a:bodyPr>
          <a:lstStyle/>
          <a:p>
            <a:pPr algn="ctr">
              <a:lnSpc>
                <a:spcPts val="2970"/>
              </a:lnSpc>
            </a:pPr>
            <a:r>
              <a:rPr lang="en-US" sz="2970" spc="196">
                <a:solidFill>
                  <a:srgbClr val="1E5175"/>
                </a:solidFill>
                <a:latin typeface="Museo Moderno"/>
                <a:ea typeface="Museo Moderno"/>
                <a:cs typeface="Museo Moderno"/>
                <a:sym typeface="Museo Moderno"/>
              </a:rPr>
              <a:t>Explore</a:t>
            </a:r>
            <a:endParaRPr lang="en-US" sz="2970" spc="196">
              <a:solidFill>
                <a:srgbClr val="1E5175"/>
              </a:solidFill>
              <a:latin typeface="Museo Moderno"/>
              <a:ea typeface="Museo Moderno"/>
              <a:cs typeface="Museo Moderno"/>
              <a:sym typeface="Museo Moderno"/>
            </a:endParaRPr>
          </a:p>
        </p:txBody>
      </p:sp>
      <p:sp>
        <p:nvSpPr>
          <p:cNvPr id="19" name="TextBox 19"/>
          <p:cNvSpPr txBox="1"/>
          <p:nvPr/>
        </p:nvSpPr>
        <p:spPr>
          <a:xfrm>
            <a:off x="9918360" y="673225"/>
            <a:ext cx="2535168" cy="392795"/>
          </a:xfrm>
          <a:prstGeom prst="rect">
            <a:avLst/>
          </a:prstGeom>
        </p:spPr>
        <p:txBody>
          <a:bodyPr lIns="0" tIns="0" rIns="0" bIns="0" rtlCol="0" anchor="t">
            <a:spAutoFit/>
          </a:bodyPr>
          <a:lstStyle/>
          <a:p>
            <a:pPr algn="ctr">
              <a:lnSpc>
                <a:spcPts val="2970"/>
              </a:lnSpc>
            </a:pPr>
            <a:r>
              <a:rPr lang="en-US" sz="2970" spc="196">
                <a:solidFill>
                  <a:srgbClr val="1E5175"/>
                </a:solidFill>
                <a:latin typeface="Museo Moderno"/>
                <a:ea typeface="Museo Moderno"/>
                <a:cs typeface="Museo Moderno"/>
                <a:sym typeface="Museo Moderno"/>
              </a:rPr>
              <a:t>My Planner</a:t>
            </a:r>
            <a:endParaRPr lang="en-US" sz="2970" spc="196">
              <a:solidFill>
                <a:srgbClr val="1E5175"/>
              </a:solidFill>
              <a:latin typeface="Museo Moderno"/>
              <a:ea typeface="Museo Moderno"/>
              <a:cs typeface="Museo Moderno"/>
              <a:sym typeface="Museo Moderno"/>
            </a:endParaRPr>
          </a:p>
        </p:txBody>
      </p:sp>
      <p:sp>
        <p:nvSpPr>
          <p:cNvPr id="20" name="TextBox 20"/>
          <p:cNvSpPr txBox="1"/>
          <p:nvPr/>
        </p:nvSpPr>
        <p:spPr>
          <a:xfrm>
            <a:off x="14976098" y="673225"/>
            <a:ext cx="2535168" cy="392795"/>
          </a:xfrm>
          <a:prstGeom prst="rect">
            <a:avLst/>
          </a:prstGeom>
        </p:spPr>
        <p:txBody>
          <a:bodyPr lIns="0" tIns="0" rIns="0" bIns="0" rtlCol="0" anchor="t">
            <a:spAutoFit/>
          </a:bodyPr>
          <a:lstStyle/>
          <a:p>
            <a:pPr algn="ctr">
              <a:lnSpc>
                <a:spcPts val="2970"/>
              </a:lnSpc>
            </a:pPr>
            <a:r>
              <a:rPr lang="en-US" sz="2970" spc="196">
                <a:solidFill>
                  <a:srgbClr val="1E5175"/>
                </a:solidFill>
                <a:latin typeface="Museo Moderno"/>
                <a:ea typeface="Museo Moderno"/>
                <a:cs typeface="Museo Moderno"/>
                <a:sym typeface="Museo Moderno"/>
              </a:rPr>
              <a:t>Log In</a:t>
            </a:r>
            <a:endParaRPr lang="en-US" sz="2970" spc="196">
              <a:solidFill>
                <a:srgbClr val="1E5175"/>
              </a:solidFill>
              <a:latin typeface="Museo Moderno"/>
              <a:ea typeface="Museo Moderno"/>
              <a:cs typeface="Museo Moderno"/>
              <a:sym typeface="Museo Moderno"/>
            </a:endParaRPr>
          </a:p>
        </p:txBody>
      </p:sp>
      <p:grpSp>
        <p:nvGrpSpPr>
          <p:cNvPr id="21" name="Group 21"/>
          <p:cNvGrpSpPr/>
          <p:nvPr/>
        </p:nvGrpSpPr>
        <p:grpSpPr>
          <a:xfrm rot="0">
            <a:off x="5931411" y="2504443"/>
            <a:ext cx="5468768" cy="4228319"/>
            <a:chOff x="0" y="0"/>
            <a:chExt cx="7291691" cy="5637759"/>
          </a:xfrm>
        </p:grpSpPr>
        <p:grpSp>
          <p:nvGrpSpPr>
            <p:cNvPr id="22" name="Group 22"/>
            <p:cNvGrpSpPr/>
            <p:nvPr/>
          </p:nvGrpSpPr>
          <p:grpSpPr>
            <a:xfrm rot="0">
              <a:off x="408967" y="0"/>
              <a:ext cx="6473298" cy="4645114"/>
              <a:chOff x="0" y="0"/>
              <a:chExt cx="1278676" cy="917553"/>
            </a:xfrm>
          </p:grpSpPr>
          <p:sp>
            <p:nvSpPr>
              <p:cNvPr id="23" name="Freeform 23"/>
              <p:cNvSpPr/>
              <p:nvPr/>
            </p:nvSpPr>
            <p:spPr>
              <a:xfrm>
                <a:off x="0" y="0"/>
                <a:ext cx="1278676" cy="917553"/>
              </a:xfrm>
              <a:custGeom>
                <a:avLst/>
                <a:gdLst/>
                <a:ahLst/>
                <a:cxnLst/>
                <a:rect l="l" t="t" r="r" b="b"/>
                <a:pathLst>
                  <a:path w="1278676" h="917553">
                    <a:moveTo>
                      <a:pt x="81326" y="0"/>
                    </a:moveTo>
                    <a:lnTo>
                      <a:pt x="1197350" y="0"/>
                    </a:lnTo>
                    <a:cubicBezTo>
                      <a:pt x="1242265" y="0"/>
                      <a:pt x="1278676" y="36411"/>
                      <a:pt x="1278676" y="81326"/>
                    </a:cubicBezTo>
                    <a:lnTo>
                      <a:pt x="1278676" y="836227"/>
                    </a:lnTo>
                    <a:cubicBezTo>
                      <a:pt x="1278676" y="857796"/>
                      <a:pt x="1270108" y="878482"/>
                      <a:pt x="1254856" y="893733"/>
                    </a:cubicBezTo>
                    <a:cubicBezTo>
                      <a:pt x="1239605" y="908985"/>
                      <a:pt x="1218919" y="917553"/>
                      <a:pt x="1197350" y="917553"/>
                    </a:cubicBezTo>
                    <a:lnTo>
                      <a:pt x="81326" y="917553"/>
                    </a:lnTo>
                    <a:cubicBezTo>
                      <a:pt x="59757" y="917553"/>
                      <a:pt x="39072" y="908985"/>
                      <a:pt x="23820" y="893733"/>
                    </a:cubicBezTo>
                    <a:cubicBezTo>
                      <a:pt x="8568" y="878482"/>
                      <a:pt x="0" y="857796"/>
                      <a:pt x="0" y="836227"/>
                    </a:cubicBezTo>
                    <a:lnTo>
                      <a:pt x="0" y="81326"/>
                    </a:lnTo>
                    <a:cubicBezTo>
                      <a:pt x="0" y="59757"/>
                      <a:pt x="8568" y="39072"/>
                      <a:pt x="23820" y="23820"/>
                    </a:cubicBezTo>
                    <a:cubicBezTo>
                      <a:pt x="39072" y="8568"/>
                      <a:pt x="59757" y="0"/>
                      <a:pt x="81326" y="0"/>
                    </a:cubicBezTo>
                    <a:close/>
                  </a:path>
                </a:pathLst>
              </a:custGeom>
              <a:solidFill>
                <a:srgbClr val="D9D9D9"/>
              </a:solidFill>
            </p:spPr>
          </p:sp>
          <p:sp>
            <p:nvSpPr>
              <p:cNvPr id="24" name="TextBox 24"/>
              <p:cNvSpPr txBox="1"/>
              <p:nvPr/>
            </p:nvSpPr>
            <p:spPr>
              <a:xfrm>
                <a:off x="0" y="0"/>
                <a:ext cx="1278676" cy="917553"/>
              </a:xfrm>
              <a:prstGeom prst="rect">
                <a:avLst/>
              </a:prstGeom>
            </p:spPr>
            <p:txBody>
              <a:bodyPr lIns="50800" tIns="50800" rIns="50800" bIns="50800" rtlCol="0" anchor="ctr"/>
              <a:lstStyle/>
              <a:p>
                <a:pPr algn="ctr">
                  <a:lnSpc>
                    <a:spcPts val="2290"/>
                  </a:lnSpc>
                </a:pPr>
              </a:p>
            </p:txBody>
          </p:sp>
        </p:grpSp>
        <p:sp>
          <p:nvSpPr>
            <p:cNvPr id="25" name="Freeform 25"/>
            <p:cNvSpPr/>
            <p:nvPr/>
          </p:nvSpPr>
          <p:spPr>
            <a:xfrm>
              <a:off x="825964" y="103426"/>
              <a:ext cx="5639763" cy="4645114"/>
            </a:xfrm>
            <a:custGeom>
              <a:avLst/>
              <a:gdLst/>
              <a:ahLst/>
              <a:cxnLst/>
              <a:rect l="l" t="t" r="r" b="b"/>
              <a:pathLst>
                <a:path w="5639763" h="4645114">
                  <a:moveTo>
                    <a:pt x="0" y="0"/>
                  </a:moveTo>
                  <a:lnTo>
                    <a:pt x="5639763" y="0"/>
                  </a:lnTo>
                  <a:lnTo>
                    <a:pt x="5639763" y="4645114"/>
                  </a:lnTo>
                  <a:lnTo>
                    <a:pt x="0" y="46451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6" name="TextBox 26"/>
            <p:cNvSpPr txBox="1"/>
            <p:nvPr/>
          </p:nvSpPr>
          <p:spPr>
            <a:xfrm>
              <a:off x="0" y="4834265"/>
              <a:ext cx="7291691" cy="803495"/>
            </a:xfrm>
            <a:prstGeom prst="rect">
              <a:avLst/>
            </a:prstGeom>
          </p:spPr>
          <p:txBody>
            <a:bodyPr lIns="0" tIns="0" rIns="0" bIns="0" rtlCol="0" anchor="t">
              <a:spAutoFit/>
            </a:bodyPr>
            <a:lstStyle/>
            <a:p>
              <a:pPr algn="ctr">
                <a:lnSpc>
                  <a:spcPts val="4380"/>
                </a:lnSpc>
              </a:pPr>
              <a:r>
                <a:rPr lang="en-US" sz="4380" b="1" spc="289">
                  <a:solidFill>
                    <a:srgbClr val="1E5175"/>
                  </a:solidFill>
                  <a:latin typeface="Museo Moderno Bold"/>
                  <a:ea typeface="Museo Moderno Bold"/>
                  <a:cs typeface="Museo Moderno Bold"/>
                  <a:sym typeface="Museo Moderno Bold"/>
                </a:rPr>
                <a:t>Mentor Connect</a:t>
              </a:r>
              <a:endParaRPr lang="en-US" sz="4380" b="1" spc="289">
                <a:solidFill>
                  <a:srgbClr val="1E5175"/>
                </a:solidFill>
                <a:latin typeface="Museo Moderno Bold"/>
                <a:ea typeface="Museo Moderno Bold"/>
                <a:cs typeface="Museo Moderno Bold"/>
                <a:sym typeface="Museo Moderno Bold"/>
              </a:endParaRPr>
            </a:p>
          </p:txBody>
        </p:sp>
      </p:grpSp>
      <p:grpSp>
        <p:nvGrpSpPr>
          <p:cNvPr id="27" name="Group 27"/>
          <p:cNvGrpSpPr/>
          <p:nvPr/>
        </p:nvGrpSpPr>
        <p:grpSpPr>
          <a:xfrm rot="0">
            <a:off x="12253473" y="2504443"/>
            <a:ext cx="5468768" cy="4228319"/>
            <a:chOff x="0" y="0"/>
            <a:chExt cx="7291691" cy="5637759"/>
          </a:xfrm>
        </p:grpSpPr>
        <p:grpSp>
          <p:nvGrpSpPr>
            <p:cNvPr id="28" name="Group 28"/>
            <p:cNvGrpSpPr/>
            <p:nvPr/>
          </p:nvGrpSpPr>
          <p:grpSpPr>
            <a:xfrm rot="0">
              <a:off x="393518" y="0"/>
              <a:ext cx="6473298" cy="4645114"/>
              <a:chOff x="0" y="0"/>
              <a:chExt cx="1278676" cy="917553"/>
            </a:xfrm>
          </p:grpSpPr>
          <p:sp>
            <p:nvSpPr>
              <p:cNvPr id="29" name="Freeform 29"/>
              <p:cNvSpPr/>
              <p:nvPr/>
            </p:nvSpPr>
            <p:spPr>
              <a:xfrm>
                <a:off x="0" y="0"/>
                <a:ext cx="1278676" cy="917553"/>
              </a:xfrm>
              <a:custGeom>
                <a:avLst/>
                <a:gdLst/>
                <a:ahLst/>
                <a:cxnLst/>
                <a:rect l="l" t="t" r="r" b="b"/>
                <a:pathLst>
                  <a:path w="1278676" h="917553">
                    <a:moveTo>
                      <a:pt x="81326" y="0"/>
                    </a:moveTo>
                    <a:lnTo>
                      <a:pt x="1197350" y="0"/>
                    </a:lnTo>
                    <a:cubicBezTo>
                      <a:pt x="1242265" y="0"/>
                      <a:pt x="1278676" y="36411"/>
                      <a:pt x="1278676" y="81326"/>
                    </a:cubicBezTo>
                    <a:lnTo>
                      <a:pt x="1278676" y="836227"/>
                    </a:lnTo>
                    <a:cubicBezTo>
                      <a:pt x="1278676" y="857796"/>
                      <a:pt x="1270108" y="878482"/>
                      <a:pt x="1254856" y="893733"/>
                    </a:cubicBezTo>
                    <a:cubicBezTo>
                      <a:pt x="1239605" y="908985"/>
                      <a:pt x="1218919" y="917553"/>
                      <a:pt x="1197350" y="917553"/>
                    </a:cubicBezTo>
                    <a:lnTo>
                      <a:pt x="81326" y="917553"/>
                    </a:lnTo>
                    <a:cubicBezTo>
                      <a:pt x="59757" y="917553"/>
                      <a:pt x="39072" y="908985"/>
                      <a:pt x="23820" y="893733"/>
                    </a:cubicBezTo>
                    <a:cubicBezTo>
                      <a:pt x="8568" y="878482"/>
                      <a:pt x="0" y="857796"/>
                      <a:pt x="0" y="836227"/>
                    </a:cubicBezTo>
                    <a:lnTo>
                      <a:pt x="0" y="81326"/>
                    </a:lnTo>
                    <a:cubicBezTo>
                      <a:pt x="0" y="59757"/>
                      <a:pt x="8568" y="39072"/>
                      <a:pt x="23820" y="23820"/>
                    </a:cubicBezTo>
                    <a:cubicBezTo>
                      <a:pt x="39072" y="8568"/>
                      <a:pt x="59757" y="0"/>
                      <a:pt x="81326" y="0"/>
                    </a:cubicBezTo>
                    <a:close/>
                  </a:path>
                </a:pathLst>
              </a:custGeom>
              <a:solidFill>
                <a:srgbClr val="D9D9D9"/>
              </a:solidFill>
            </p:spPr>
          </p:sp>
          <p:sp>
            <p:nvSpPr>
              <p:cNvPr id="30" name="TextBox 30"/>
              <p:cNvSpPr txBox="1"/>
              <p:nvPr/>
            </p:nvSpPr>
            <p:spPr>
              <a:xfrm>
                <a:off x="0" y="0"/>
                <a:ext cx="1278676" cy="917553"/>
              </a:xfrm>
              <a:prstGeom prst="rect">
                <a:avLst/>
              </a:prstGeom>
            </p:spPr>
            <p:txBody>
              <a:bodyPr lIns="50800" tIns="50800" rIns="50800" bIns="50800" rtlCol="0" anchor="ctr"/>
              <a:lstStyle/>
              <a:p>
                <a:pPr algn="ctr">
                  <a:lnSpc>
                    <a:spcPts val="2290"/>
                  </a:lnSpc>
                </a:pPr>
              </a:p>
            </p:txBody>
          </p:sp>
        </p:grpSp>
        <p:sp>
          <p:nvSpPr>
            <p:cNvPr id="31" name="Freeform 31"/>
            <p:cNvSpPr/>
            <p:nvPr/>
          </p:nvSpPr>
          <p:spPr>
            <a:xfrm>
              <a:off x="617255" y="103426"/>
              <a:ext cx="6057181" cy="4438262"/>
            </a:xfrm>
            <a:custGeom>
              <a:avLst/>
              <a:gdLst/>
              <a:ahLst/>
              <a:cxnLst/>
              <a:rect l="l" t="t" r="r" b="b"/>
              <a:pathLst>
                <a:path w="6057181" h="4438262">
                  <a:moveTo>
                    <a:pt x="0" y="0"/>
                  </a:moveTo>
                  <a:lnTo>
                    <a:pt x="6057181" y="0"/>
                  </a:lnTo>
                  <a:lnTo>
                    <a:pt x="6057181" y="4438262"/>
                  </a:lnTo>
                  <a:lnTo>
                    <a:pt x="0" y="44382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2" name="TextBox 32"/>
            <p:cNvSpPr txBox="1"/>
            <p:nvPr/>
          </p:nvSpPr>
          <p:spPr>
            <a:xfrm>
              <a:off x="0" y="4834265"/>
              <a:ext cx="7291691" cy="803495"/>
            </a:xfrm>
            <a:prstGeom prst="rect">
              <a:avLst/>
            </a:prstGeom>
          </p:spPr>
          <p:txBody>
            <a:bodyPr lIns="0" tIns="0" rIns="0" bIns="0" rtlCol="0" anchor="t">
              <a:spAutoFit/>
            </a:bodyPr>
            <a:lstStyle/>
            <a:p>
              <a:pPr algn="ctr">
                <a:lnSpc>
                  <a:spcPts val="4380"/>
                </a:lnSpc>
              </a:pPr>
              <a:r>
                <a:rPr lang="en-US" sz="4380" b="1" spc="289">
                  <a:solidFill>
                    <a:srgbClr val="1E5175"/>
                  </a:solidFill>
                  <a:latin typeface="Museo Moderno Bold"/>
                  <a:ea typeface="Museo Moderno Bold"/>
                  <a:cs typeface="Museo Moderno Bold"/>
                  <a:sym typeface="Museo Moderno Bold"/>
                </a:rPr>
                <a:t>Free Resources</a:t>
              </a:r>
              <a:endParaRPr lang="en-US" sz="4380" b="1" spc="289">
                <a:solidFill>
                  <a:srgbClr val="1E5175"/>
                </a:solidFill>
                <a:latin typeface="Museo Moderno Bold"/>
                <a:ea typeface="Museo Moderno Bold"/>
                <a:cs typeface="Museo Moderno Bold"/>
                <a:sym typeface="Museo Moderno Bold"/>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rcRect/>
          <a:stretch>
            <a:fillRect/>
          </a:stretch>
        </p:blipFill>
        <p:spPr>
          <a:xfrm>
            <a:off x="192094" y="0"/>
            <a:ext cx="5075223" cy="10287000"/>
          </a:xfrm>
          <a:prstGeom prst="rect">
            <a:avLst/>
          </a:prstGeom>
        </p:spPr>
      </p:pic>
      <p:grpSp>
        <p:nvGrpSpPr>
          <p:cNvPr id="3" name="Group 3"/>
          <p:cNvGrpSpPr/>
          <p:nvPr/>
        </p:nvGrpSpPr>
        <p:grpSpPr>
          <a:xfrm rot="0">
            <a:off x="6432039" y="878054"/>
            <a:ext cx="3171527" cy="1784233"/>
            <a:chOff x="0" y="0"/>
            <a:chExt cx="863985" cy="486060"/>
          </a:xfrm>
        </p:grpSpPr>
        <p:sp>
          <p:nvSpPr>
            <p:cNvPr id="4" name="Freeform 4"/>
            <p:cNvSpPr/>
            <p:nvPr/>
          </p:nvSpPr>
          <p:spPr>
            <a:xfrm>
              <a:off x="0" y="0"/>
              <a:ext cx="863985" cy="486060"/>
            </a:xfrm>
            <a:custGeom>
              <a:avLst/>
              <a:gdLst/>
              <a:ahLst/>
              <a:cxnLst/>
              <a:rect l="l" t="t" r="r" b="b"/>
              <a:pathLst>
                <a:path w="863985" h="486060">
                  <a:moveTo>
                    <a:pt x="124495" y="0"/>
                  </a:moveTo>
                  <a:lnTo>
                    <a:pt x="739491" y="0"/>
                  </a:lnTo>
                  <a:cubicBezTo>
                    <a:pt x="808247" y="0"/>
                    <a:pt x="863985" y="55738"/>
                    <a:pt x="863985" y="124495"/>
                  </a:cubicBezTo>
                  <a:lnTo>
                    <a:pt x="863985" y="361565"/>
                  </a:lnTo>
                  <a:cubicBezTo>
                    <a:pt x="863985" y="430321"/>
                    <a:pt x="808247" y="486060"/>
                    <a:pt x="739491" y="486060"/>
                  </a:cubicBezTo>
                  <a:lnTo>
                    <a:pt x="124495" y="486060"/>
                  </a:lnTo>
                  <a:cubicBezTo>
                    <a:pt x="55738" y="486060"/>
                    <a:pt x="0" y="430321"/>
                    <a:pt x="0" y="361565"/>
                  </a:cubicBezTo>
                  <a:lnTo>
                    <a:pt x="0" y="124495"/>
                  </a:lnTo>
                  <a:cubicBezTo>
                    <a:pt x="0" y="55738"/>
                    <a:pt x="55738" y="0"/>
                    <a:pt x="124495" y="0"/>
                  </a:cubicBezTo>
                  <a:close/>
                </a:path>
              </a:pathLst>
            </a:custGeom>
            <a:solidFill>
              <a:srgbClr val="292F33"/>
            </a:solidFill>
          </p:spPr>
        </p:sp>
        <p:sp>
          <p:nvSpPr>
            <p:cNvPr id="5" name="TextBox 5"/>
            <p:cNvSpPr txBox="1"/>
            <p:nvPr/>
          </p:nvSpPr>
          <p:spPr>
            <a:xfrm>
              <a:off x="0" y="0"/>
              <a:ext cx="863985" cy="486060"/>
            </a:xfrm>
            <a:prstGeom prst="rect">
              <a:avLst/>
            </a:prstGeom>
          </p:spPr>
          <p:txBody>
            <a:bodyPr lIns="47052" tIns="47052" rIns="47052" bIns="47052" rtlCol="0" anchor="ctr"/>
            <a:lstStyle/>
            <a:p>
              <a:pPr algn="ctr">
                <a:lnSpc>
                  <a:spcPts val="2290"/>
                </a:lnSpc>
              </a:pPr>
              <a:r>
                <a:rPr lang="en-US" sz="1910" b="1">
                  <a:solidFill>
                    <a:srgbClr val="FFFFFF"/>
                  </a:solidFill>
                  <a:latin typeface="DM Sans Bold"/>
                  <a:ea typeface="DM Sans Bold"/>
                  <a:cs typeface="DM Sans Bold"/>
                  <a:sym typeface="DM Sans Bold"/>
                </a:rPr>
                <a:t>Takes a Passion-aligned profession test </a:t>
              </a:r>
              <a:endParaRPr lang="en-US" sz="1910" b="1">
                <a:solidFill>
                  <a:srgbClr val="FFFFFF"/>
                </a:solidFill>
                <a:latin typeface="DM Sans Bold"/>
                <a:ea typeface="DM Sans Bold"/>
                <a:cs typeface="DM Sans Bold"/>
                <a:sym typeface="DM Sans Bold"/>
              </a:endParaRPr>
            </a:p>
          </p:txBody>
        </p:sp>
      </p:grpSp>
      <p:grpSp>
        <p:nvGrpSpPr>
          <p:cNvPr id="6" name="Group 6"/>
          <p:cNvGrpSpPr/>
          <p:nvPr/>
        </p:nvGrpSpPr>
        <p:grpSpPr>
          <a:xfrm rot="0">
            <a:off x="6455838" y="3629594"/>
            <a:ext cx="3653949" cy="1939678"/>
            <a:chOff x="0" y="0"/>
            <a:chExt cx="995406" cy="528406"/>
          </a:xfrm>
        </p:grpSpPr>
        <p:sp>
          <p:nvSpPr>
            <p:cNvPr id="7" name="Freeform 7"/>
            <p:cNvSpPr/>
            <p:nvPr/>
          </p:nvSpPr>
          <p:spPr>
            <a:xfrm>
              <a:off x="0" y="0"/>
              <a:ext cx="995406" cy="528406"/>
            </a:xfrm>
            <a:custGeom>
              <a:avLst/>
              <a:gdLst/>
              <a:ahLst/>
              <a:cxnLst/>
              <a:rect l="l" t="t" r="r" b="b"/>
              <a:pathLst>
                <a:path w="995406" h="528406">
                  <a:moveTo>
                    <a:pt x="108058" y="0"/>
                  </a:moveTo>
                  <a:lnTo>
                    <a:pt x="887349" y="0"/>
                  </a:lnTo>
                  <a:cubicBezTo>
                    <a:pt x="916007" y="0"/>
                    <a:pt x="943492" y="11385"/>
                    <a:pt x="963757" y="31649"/>
                  </a:cubicBezTo>
                  <a:cubicBezTo>
                    <a:pt x="984022" y="51914"/>
                    <a:pt x="995406" y="79399"/>
                    <a:pt x="995406" y="108058"/>
                  </a:cubicBezTo>
                  <a:lnTo>
                    <a:pt x="995406" y="420348"/>
                  </a:lnTo>
                  <a:cubicBezTo>
                    <a:pt x="995406" y="449007"/>
                    <a:pt x="984022" y="476492"/>
                    <a:pt x="963757" y="496756"/>
                  </a:cubicBezTo>
                  <a:cubicBezTo>
                    <a:pt x="943492" y="517021"/>
                    <a:pt x="916007" y="528406"/>
                    <a:pt x="887349" y="528406"/>
                  </a:cubicBezTo>
                  <a:lnTo>
                    <a:pt x="108058" y="528406"/>
                  </a:lnTo>
                  <a:cubicBezTo>
                    <a:pt x="79399" y="528406"/>
                    <a:pt x="51914" y="517021"/>
                    <a:pt x="31649" y="496756"/>
                  </a:cubicBezTo>
                  <a:cubicBezTo>
                    <a:pt x="11385" y="476492"/>
                    <a:pt x="0" y="449007"/>
                    <a:pt x="0" y="420348"/>
                  </a:cubicBezTo>
                  <a:lnTo>
                    <a:pt x="0" y="108058"/>
                  </a:lnTo>
                  <a:cubicBezTo>
                    <a:pt x="0" y="79399"/>
                    <a:pt x="11385" y="51914"/>
                    <a:pt x="31649" y="31649"/>
                  </a:cubicBezTo>
                  <a:cubicBezTo>
                    <a:pt x="51914" y="11385"/>
                    <a:pt x="79399" y="0"/>
                    <a:pt x="108058" y="0"/>
                  </a:cubicBezTo>
                  <a:close/>
                </a:path>
              </a:pathLst>
            </a:custGeom>
            <a:solidFill>
              <a:srgbClr val="292F33"/>
            </a:solidFill>
          </p:spPr>
        </p:sp>
        <p:sp>
          <p:nvSpPr>
            <p:cNvPr id="8" name="TextBox 8"/>
            <p:cNvSpPr txBox="1"/>
            <p:nvPr/>
          </p:nvSpPr>
          <p:spPr>
            <a:xfrm>
              <a:off x="0" y="0"/>
              <a:ext cx="995406" cy="528406"/>
            </a:xfrm>
            <a:prstGeom prst="rect">
              <a:avLst/>
            </a:prstGeom>
          </p:spPr>
          <p:txBody>
            <a:bodyPr lIns="47052" tIns="47052" rIns="47052" bIns="47052" rtlCol="0" anchor="ctr"/>
            <a:lstStyle/>
            <a:p>
              <a:pPr algn="ctr">
                <a:lnSpc>
                  <a:spcPts val="2290"/>
                </a:lnSpc>
              </a:pPr>
              <a:r>
                <a:rPr lang="en-US" sz="1910" b="1">
                  <a:solidFill>
                    <a:srgbClr val="FFFFFF"/>
                  </a:solidFill>
                  <a:latin typeface="DM Sans Bold"/>
                  <a:ea typeface="DM Sans Bold"/>
                  <a:cs typeface="DM Sans Bold"/>
                  <a:sym typeface="DM Sans Bold"/>
                </a:rPr>
                <a:t>If you already know about your career goal or you want to explore careers and the outcome of your career, or check whether it aligns with your interests?</a:t>
              </a:r>
              <a:endParaRPr lang="en-US" sz="1910" b="1">
                <a:solidFill>
                  <a:srgbClr val="FFFFFF"/>
                </a:solidFill>
                <a:latin typeface="DM Sans Bold"/>
                <a:ea typeface="DM Sans Bold"/>
                <a:cs typeface="DM Sans Bold"/>
                <a:sym typeface="DM Sans Bold"/>
              </a:endParaRPr>
            </a:p>
          </p:txBody>
        </p:sp>
      </p:grpSp>
      <p:grpSp>
        <p:nvGrpSpPr>
          <p:cNvPr id="9" name="Group 9"/>
          <p:cNvGrpSpPr/>
          <p:nvPr/>
        </p:nvGrpSpPr>
        <p:grpSpPr>
          <a:xfrm rot="0">
            <a:off x="11923114" y="3707317"/>
            <a:ext cx="3171527" cy="1784233"/>
            <a:chOff x="0" y="0"/>
            <a:chExt cx="863985" cy="486060"/>
          </a:xfrm>
        </p:grpSpPr>
        <p:sp>
          <p:nvSpPr>
            <p:cNvPr id="10" name="Freeform 10"/>
            <p:cNvSpPr/>
            <p:nvPr/>
          </p:nvSpPr>
          <p:spPr>
            <a:xfrm>
              <a:off x="0" y="0"/>
              <a:ext cx="863985" cy="486060"/>
            </a:xfrm>
            <a:custGeom>
              <a:avLst/>
              <a:gdLst/>
              <a:ahLst/>
              <a:cxnLst/>
              <a:rect l="l" t="t" r="r" b="b"/>
              <a:pathLst>
                <a:path w="863985" h="486060">
                  <a:moveTo>
                    <a:pt x="124495" y="0"/>
                  </a:moveTo>
                  <a:lnTo>
                    <a:pt x="739491" y="0"/>
                  </a:lnTo>
                  <a:cubicBezTo>
                    <a:pt x="808247" y="0"/>
                    <a:pt x="863985" y="55738"/>
                    <a:pt x="863985" y="124495"/>
                  </a:cubicBezTo>
                  <a:lnTo>
                    <a:pt x="863985" y="361565"/>
                  </a:lnTo>
                  <a:cubicBezTo>
                    <a:pt x="863985" y="430321"/>
                    <a:pt x="808247" y="486060"/>
                    <a:pt x="739491" y="486060"/>
                  </a:cubicBezTo>
                  <a:lnTo>
                    <a:pt x="124495" y="486060"/>
                  </a:lnTo>
                  <a:cubicBezTo>
                    <a:pt x="55738" y="486060"/>
                    <a:pt x="0" y="430321"/>
                    <a:pt x="0" y="361565"/>
                  </a:cubicBezTo>
                  <a:lnTo>
                    <a:pt x="0" y="124495"/>
                  </a:lnTo>
                  <a:cubicBezTo>
                    <a:pt x="0" y="55738"/>
                    <a:pt x="55738" y="0"/>
                    <a:pt x="124495" y="0"/>
                  </a:cubicBezTo>
                  <a:close/>
                </a:path>
              </a:pathLst>
            </a:custGeom>
            <a:solidFill>
              <a:srgbClr val="292F33"/>
            </a:solidFill>
          </p:spPr>
        </p:sp>
        <p:sp>
          <p:nvSpPr>
            <p:cNvPr id="11" name="TextBox 11"/>
            <p:cNvSpPr txBox="1"/>
            <p:nvPr/>
          </p:nvSpPr>
          <p:spPr>
            <a:xfrm>
              <a:off x="0" y="0"/>
              <a:ext cx="863985" cy="486060"/>
            </a:xfrm>
            <a:prstGeom prst="rect">
              <a:avLst/>
            </a:prstGeom>
          </p:spPr>
          <p:txBody>
            <a:bodyPr lIns="47052" tIns="47052" rIns="47052" bIns="47052" rtlCol="0" anchor="ctr"/>
            <a:lstStyle/>
            <a:p>
              <a:pPr algn="ctr">
                <a:lnSpc>
                  <a:spcPts val="2290"/>
                </a:lnSpc>
              </a:pPr>
              <a:r>
                <a:rPr lang="en-US" sz="1910" b="1">
                  <a:solidFill>
                    <a:srgbClr val="FFFFFF"/>
                  </a:solidFill>
                  <a:latin typeface="DM Sans Bold"/>
                  <a:ea typeface="DM Sans Bold"/>
                  <a:cs typeface="DM Sans Bold"/>
                  <a:sym typeface="DM Sans Bold"/>
                </a:rPr>
                <a:t>Also, you can contact people working in your dream career</a:t>
              </a:r>
              <a:endParaRPr lang="en-US" sz="1910" b="1">
                <a:solidFill>
                  <a:srgbClr val="FFFFFF"/>
                </a:solidFill>
                <a:latin typeface="DM Sans Bold"/>
                <a:ea typeface="DM Sans Bold"/>
                <a:cs typeface="DM Sans Bold"/>
                <a:sym typeface="DM Sans Bold"/>
              </a:endParaRPr>
            </a:p>
          </p:txBody>
        </p:sp>
      </p:grpSp>
      <p:grpSp>
        <p:nvGrpSpPr>
          <p:cNvPr id="12" name="Group 12"/>
          <p:cNvGrpSpPr/>
          <p:nvPr/>
        </p:nvGrpSpPr>
        <p:grpSpPr>
          <a:xfrm rot="0">
            <a:off x="6195067" y="6870349"/>
            <a:ext cx="4416487" cy="1784233"/>
            <a:chOff x="0" y="0"/>
            <a:chExt cx="1203137" cy="486060"/>
          </a:xfrm>
        </p:grpSpPr>
        <p:sp>
          <p:nvSpPr>
            <p:cNvPr id="13" name="Freeform 13"/>
            <p:cNvSpPr/>
            <p:nvPr/>
          </p:nvSpPr>
          <p:spPr>
            <a:xfrm>
              <a:off x="0" y="0"/>
              <a:ext cx="1203137" cy="486060"/>
            </a:xfrm>
            <a:custGeom>
              <a:avLst/>
              <a:gdLst/>
              <a:ahLst/>
              <a:cxnLst/>
              <a:rect l="l" t="t" r="r" b="b"/>
              <a:pathLst>
                <a:path w="1203137" h="486060">
                  <a:moveTo>
                    <a:pt x="89401" y="0"/>
                  </a:moveTo>
                  <a:lnTo>
                    <a:pt x="1113736" y="0"/>
                  </a:lnTo>
                  <a:cubicBezTo>
                    <a:pt x="1137446" y="0"/>
                    <a:pt x="1160186" y="9419"/>
                    <a:pt x="1176952" y="26185"/>
                  </a:cubicBezTo>
                  <a:cubicBezTo>
                    <a:pt x="1193718" y="42951"/>
                    <a:pt x="1203137" y="65690"/>
                    <a:pt x="1203137" y="89401"/>
                  </a:cubicBezTo>
                  <a:lnTo>
                    <a:pt x="1203137" y="396659"/>
                  </a:lnTo>
                  <a:cubicBezTo>
                    <a:pt x="1203137" y="446033"/>
                    <a:pt x="1163110" y="486060"/>
                    <a:pt x="1113736" y="486060"/>
                  </a:cubicBezTo>
                  <a:lnTo>
                    <a:pt x="89401" y="486060"/>
                  </a:lnTo>
                  <a:cubicBezTo>
                    <a:pt x="65690" y="486060"/>
                    <a:pt x="42951" y="476641"/>
                    <a:pt x="26185" y="459875"/>
                  </a:cubicBezTo>
                  <a:cubicBezTo>
                    <a:pt x="9419" y="443109"/>
                    <a:pt x="0" y="420369"/>
                    <a:pt x="0" y="396659"/>
                  </a:cubicBezTo>
                  <a:lnTo>
                    <a:pt x="0" y="89401"/>
                  </a:lnTo>
                  <a:cubicBezTo>
                    <a:pt x="0" y="65690"/>
                    <a:pt x="9419" y="42951"/>
                    <a:pt x="26185" y="26185"/>
                  </a:cubicBezTo>
                  <a:cubicBezTo>
                    <a:pt x="42951" y="9419"/>
                    <a:pt x="65690" y="0"/>
                    <a:pt x="89401" y="0"/>
                  </a:cubicBezTo>
                  <a:close/>
                </a:path>
              </a:pathLst>
            </a:custGeom>
            <a:solidFill>
              <a:srgbClr val="292F33"/>
            </a:solidFill>
          </p:spPr>
        </p:sp>
        <p:sp>
          <p:nvSpPr>
            <p:cNvPr id="14" name="TextBox 14"/>
            <p:cNvSpPr txBox="1"/>
            <p:nvPr/>
          </p:nvSpPr>
          <p:spPr>
            <a:xfrm>
              <a:off x="0" y="0"/>
              <a:ext cx="1203137" cy="486060"/>
            </a:xfrm>
            <a:prstGeom prst="rect">
              <a:avLst/>
            </a:prstGeom>
          </p:spPr>
          <p:txBody>
            <a:bodyPr lIns="47052" tIns="47052" rIns="47052" bIns="47052" rtlCol="0" anchor="ctr"/>
            <a:lstStyle/>
            <a:p>
              <a:pPr algn="ctr">
                <a:lnSpc>
                  <a:spcPts val="2290"/>
                </a:lnSpc>
              </a:pPr>
              <a:r>
                <a:rPr lang="en-US" sz="1910" b="1">
                  <a:solidFill>
                    <a:srgbClr val="FFFFFF"/>
                  </a:solidFill>
                  <a:latin typeface="DM Sans Bold"/>
                  <a:ea typeface="DM Sans Bold"/>
                  <a:cs typeface="DM Sans Bold"/>
                  <a:sym typeface="DM Sans Bold"/>
                </a:rPr>
                <a:t>This option provides you with a roadmap toward your dream career by providing you tasks that take you toward your goal, and you can check your progress here.</a:t>
              </a:r>
              <a:endParaRPr lang="en-US" sz="1910" b="1">
                <a:solidFill>
                  <a:srgbClr val="FFFFFF"/>
                </a:solidFill>
                <a:latin typeface="DM Sans Bold"/>
                <a:ea typeface="DM Sans Bold"/>
                <a:cs typeface="DM Sans Bold"/>
                <a:sym typeface="DM Sans Bold"/>
              </a:endParaRPr>
            </a:p>
          </p:txBody>
        </p:sp>
      </p:grpSp>
      <p:sp>
        <p:nvSpPr>
          <p:cNvPr id="15" name="Freeform 15"/>
          <p:cNvSpPr/>
          <p:nvPr/>
        </p:nvSpPr>
        <p:spPr>
          <a:xfrm>
            <a:off x="5328332" y="1017053"/>
            <a:ext cx="769580" cy="1074287"/>
          </a:xfrm>
          <a:custGeom>
            <a:avLst/>
            <a:gdLst/>
            <a:ahLst/>
            <a:cxnLst/>
            <a:rect l="l" t="t" r="r" b="b"/>
            <a:pathLst>
              <a:path w="769580" h="1074287">
                <a:moveTo>
                  <a:pt x="0" y="0"/>
                </a:moveTo>
                <a:lnTo>
                  <a:pt x="769580" y="0"/>
                </a:lnTo>
                <a:lnTo>
                  <a:pt x="769580" y="1074286"/>
                </a:lnTo>
                <a:lnTo>
                  <a:pt x="0" y="10742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5483537" y="3480459"/>
            <a:ext cx="972301" cy="972301"/>
          </a:xfrm>
          <a:custGeom>
            <a:avLst/>
            <a:gdLst/>
            <a:ahLst/>
            <a:cxnLst/>
            <a:rect l="l" t="t" r="r" b="b"/>
            <a:pathLst>
              <a:path w="972301" h="972301">
                <a:moveTo>
                  <a:pt x="0" y="0"/>
                </a:moveTo>
                <a:lnTo>
                  <a:pt x="972301" y="0"/>
                </a:lnTo>
                <a:lnTo>
                  <a:pt x="972301" y="972301"/>
                </a:lnTo>
                <a:lnTo>
                  <a:pt x="0" y="9723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rot="-1182454">
            <a:off x="4835419" y="6195703"/>
            <a:ext cx="1595572" cy="1186707"/>
          </a:xfrm>
          <a:custGeom>
            <a:avLst/>
            <a:gdLst/>
            <a:ahLst/>
            <a:cxnLst/>
            <a:rect l="l" t="t" r="r" b="b"/>
            <a:pathLst>
              <a:path w="1595572" h="1186707">
                <a:moveTo>
                  <a:pt x="0" y="0"/>
                </a:moveTo>
                <a:lnTo>
                  <a:pt x="1595572" y="0"/>
                </a:lnTo>
                <a:lnTo>
                  <a:pt x="1595572" y="1186707"/>
                </a:lnTo>
                <a:lnTo>
                  <a:pt x="0" y="1186707"/>
                </a:lnTo>
                <a:lnTo>
                  <a:pt x="0" y="0"/>
                </a:lnTo>
                <a:close/>
              </a:path>
            </a:pathLst>
          </a:custGeom>
          <a:blipFill>
            <a:blip r:embed="rId8"/>
            <a:stretch>
              <a:fillRect/>
            </a:stretch>
          </a:blipFill>
        </p:spPr>
      </p:sp>
      <p:sp>
        <p:nvSpPr>
          <p:cNvPr id="18" name="AutoShape 18"/>
          <p:cNvSpPr/>
          <p:nvPr/>
        </p:nvSpPr>
        <p:spPr>
          <a:xfrm flipV="1">
            <a:off x="5243519" y="1770171"/>
            <a:ext cx="1188520" cy="1211609"/>
          </a:xfrm>
          <a:prstGeom prst="line">
            <a:avLst/>
          </a:prstGeom>
          <a:ln w="66675" cap="rnd">
            <a:solidFill>
              <a:srgbClr val="292F33"/>
            </a:solidFill>
            <a:prstDash val="sysDash"/>
            <a:headEnd type="none" w="sm" len="sm"/>
            <a:tailEnd type="triangle" w="lg" len="med"/>
          </a:ln>
        </p:spPr>
      </p:sp>
      <p:sp>
        <p:nvSpPr>
          <p:cNvPr id="19" name="AutoShape 19"/>
          <p:cNvSpPr/>
          <p:nvPr/>
        </p:nvSpPr>
        <p:spPr>
          <a:xfrm flipV="1">
            <a:off x="5267317" y="4599433"/>
            <a:ext cx="1188520" cy="0"/>
          </a:xfrm>
          <a:prstGeom prst="line">
            <a:avLst/>
          </a:prstGeom>
          <a:ln w="66675" cap="rnd">
            <a:solidFill>
              <a:srgbClr val="292F33"/>
            </a:solidFill>
            <a:prstDash val="sysDash"/>
            <a:headEnd type="none" w="sm" len="sm"/>
            <a:tailEnd type="triangle" w="lg" len="med"/>
          </a:ln>
        </p:spPr>
      </p:sp>
      <p:sp>
        <p:nvSpPr>
          <p:cNvPr id="20" name="AutoShape 20"/>
          <p:cNvSpPr/>
          <p:nvPr/>
        </p:nvSpPr>
        <p:spPr>
          <a:xfrm>
            <a:off x="5633205" y="6870349"/>
            <a:ext cx="561862" cy="892116"/>
          </a:xfrm>
          <a:prstGeom prst="line">
            <a:avLst/>
          </a:prstGeom>
          <a:ln w="66675" cap="rnd">
            <a:solidFill>
              <a:srgbClr val="292F33"/>
            </a:solidFill>
            <a:prstDash val="sysDash"/>
            <a:headEnd type="none" w="sm" len="sm"/>
            <a:tailEnd type="triangle" w="lg" len="med"/>
          </a:ln>
        </p:spPr>
      </p:sp>
      <p:sp>
        <p:nvSpPr>
          <p:cNvPr id="21" name="AutoShape 21"/>
          <p:cNvSpPr/>
          <p:nvPr/>
        </p:nvSpPr>
        <p:spPr>
          <a:xfrm>
            <a:off x="10109787" y="4599433"/>
            <a:ext cx="1813327" cy="0"/>
          </a:xfrm>
          <a:prstGeom prst="line">
            <a:avLst/>
          </a:prstGeom>
          <a:ln w="66675" cap="rnd">
            <a:solidFill>
              <a:srgbClr val="292F33"/>
            </a:solidFill>
            <a:prstDash val="sysDash"/>
            <a:headEnd type="none" w="sm" len="sm"/>
            <a:tailEnd type="triangle" w="lg" len="med"/>
          </a:ln>
        </p:spPr>
      </p:sp>
      <p:sp>
        <p:nvSpPr>
          <p:cNvPr id="22" name="Freeform 22"/>
          <p:cNvSpPr/>
          <p:nvPr/>
        </p:nvSpPr>
        <p:spPr>
          <a:xfrm>
            <a:off x="13307975" y="3585272"/>
            <a:ext cx="4831718" cy="3979578"/>
          </a:xfrm>
          <a:custGeom>
            <a:avLst/>
            <a:gdLst/>
            <a:ahLst/>
            <a:cxnLst/>
            <a:rect l="l" t="t" r="r" b="b"/>
            <a:pathLst>
              <a:path w="4831718" h="3979578">
                <a:moveTo>
                  <a:pt x="0" y="0"/>
                </a:moveTo>
                <a:lnTo>
                  <a:pt x="4831717" y="0"/>
                </a:lnTo>
                <a:lnTo>
                  <a:pt x="4831717" y="3979578"/>
                </a:lnTo>
                <a:lnTo>
                  <a:pt x="0" y="397957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23" name="Group 23"/>
          <p:cNvGrpSpPr/>
          <p:nvPr/>
        </p:nvGrpSpPr>
        <p:grpSpPr>
          <a:xfrm rot="0">
            <a:off x="11642998" y="848345"/>
            <a:ext cx="3171527" cy="1796962"/>
            <a:chOff x="0" y="0"/>
            <a:chExt cx="863985" cy="489527"/>
          </a:xfrm>
        </p:grpSpPr>
        <p:sp>
          <p:nvSpPr>
            <p:cNvPr id="24" name="Freeform 24"/>
            <p:cNvSpPr/>
            <p:nvPr/>
          </p:nvSpPr>
          <p:spPr>
            <a:xfrm>
              <a:off x="0" y="0"/>
              <a:ext cx="863985" cy="489527"/>
            </a:xfrm>
            <a:custGeom>
              <a:avLst/>
              <a:gdLst/>
              <a:ahLst/>
              <a:cxnLst/>
              <a:rect l="l" t="t" r="r" b="b"/>
              <a:pathLst>
                <a:path w="863985" h="489527">
                  <a:moveTo>
                    <a:pt x="124495" y="0"/>
                  </a:moveTo>
                  <a:lnTo>
                    <a:pt x="739491" y="0"/>
                  </a:lnTo>
                  <a:cubicBezTo>
                    <a:pt x="808247" y="0"/>
                    <a:pt x="863985" y="55738"/>
                    <a:pt x="863985" y="124495"/>
                  </a:cubicBezTo>
                  <a:lnTo>
                    <a:pt x="863985" y="365033"/>
                  </a:lnTo>
                  <a:cubicBezTo>
                    <a:pt x="863985" y="433789"/>
                    <a:pt x="808247" y="489527"/>
                    <a:pt x="739491" y="489527"/>
                  </a:cubicBezTo>
                  <a:lnTo>
                    <a:pt x="124495" y="489527"/>
                  </a:lnTo>
                  <a:cubicBezTo>
                    <a:pt x="55738" y="489527"/>
                    <a:pt x="0" y="433789"/>
                    <a:pt x="0" y="365033"/>
                  </a:cubicBezTo>
                  <a:lnTo>
                    <a:pt x="0" y="124495"/>
                  </a:lnTo>
                  <a:cubicBezTo>
                    <a:pt x="0" y="55738"/>
                    <a:pt x="55738" y="0"/>
                    <a:pt x="124495" y="0"/>
                  </a:cubicBezTo>
                  <a:close/>
                </a:path>
              </a:pathLst>
            </a:custGeom>
            <a:solidFill>
              <a:srgbClr val="292F33"/>
            </a:solidFill>
          </p:spPr>
        </p:sp>
        <p:sp>
          <p:nvSpPr>
            <p:cNvPr id="25" name="TextBox 25"/>
            <p:cNvSpPr txBox="1"/>
            <p:nvPr/>
          </p:nvSpPr>
          <p:spPr>
            <a:xfrm>
              <a:off x="0" y="0"/>
              <a:ext cx="863985" cy="489527"/>
            </a:xfrm>
            <a:prstGeom prst="rect">
              <a:avLst/>
            </a:prstGeom>
          </p:spPr>
          <p:txBody>
            <a:bodyPr lIns="47052" tIns="47052" rIns="47052" bIns="47052" rtlCol="0" anchor="ctr"/>
            <a:lstStyle/>
            <a:p>
              <a:pPr algn="ctr">
                <a:lnSpc>
                  <a:spcPts val="2290"/>
                </a:lnSpc>
              </a:pPr>
              <a:r>
                <a:rPr lang="en-US" sz="1910" b="1">
                  <a:solidFill>
                    <a:srgbClr val="FFFFFF"/>
                  </a:solidFill>
                  <a:latin typeface="DM Sans Bold"/>
                  <a:ea typeface="DM Sans Bold"/>
                  <a:cs typeface="DM Sans Bold"/>
                  <a:sym typeface="DM Sans Bold"/>
                </a:rPr>
                <a:t>Suggesting a career for you that aligns with your interests</a:t>
              </a:r>
              <a:endParaRPr lang="en-US" sz="1910" b="1">
                <a:solidFill>
                  <a:srgbClr val="FFFFFF"/>
                </a:solidFill>
                <a:latin typeface="DM Sans Bold"/>
                <a:ea typeface="DM Sans Bold"/>
                <a:cs typeface="DM Sans Bold"/>
                <a:sym typeface="DM Sans Bold"/>
              </a:endParaRPr>
            </a:p>
          </p:txBody>
        </p:sp>
      </p:grpSp>
      <p:sp>
        <p:nvSpPr>
          <p:cNvPr id="26" name="AutoShape 26"/>
          <p:cNvSpPr/>
          <p:nvPr/>
        </p:nvSpPr>
        <p:spPr>
          <a:xfrm flipV="1">
            <a:off x="9603566" y="1746825"/>
            <a:ext cx="2039432" cy="23345"/>
          </a:xfrm>
          <a:prstGeom prst="line">
            <a:avLst/>
          </a:prstGeom>
          <a:ln w="66675" cap="rnd">
            <a:solidFill>
              <a:srgbClr val="292F33"/>
            </a:solidFill>
            <a:prstDash val="sysDash"/>
            <a:headEnd type="none" w="sm" len="sm"/>
            <a:tailEnd type="triangle" w="lg" len="med"/>
          </a:ln>
        </p:spPr>
      </p:sp>
      <p:grpSp>
        <p:nvGrpSpPr>
          <p:cNvPr id="27" name="Group 27"/>
          <p:cNvGrpSpPr/>
          <p:nvPr/>
        </p:nvGrpSpPr>
        <p:grpSpPr>
          <a:xfrm rot="0">
            <a:off x="12501603" y="7783581"/>
            <a:ext cx="2695116" cy="1513398"/>
            <a:chOff x="0" y="0"/>
            <a:chExt cx="734202" cy="412279"/>
          </a:xfrm>
        </p:grpSpPr>
        <p:sp>
          <p:nvSpPr>
            <p:cNvPr id="28" name="Freeform 28"/>
            <p:cNvSpPr/>
            <p:nvPr/>
          </p:nvSpPr>
          <p:spPr>
            <a:xfrm>
              <a:off x="0" y="0"/>
              <a:ext cx="734202" cy="412279"/>
            </a:xfrm>
            <a:custGeom>
              <a:avLst/>
              <a:gdLst/>
              <a:ahLst/>
              <a:cxnLst/>
              <a:rect l="l" t="t" r="r" b="b"/>
              <a:pathLst>
                <a:path w="734202" h="412279">
                  <a:moveTo>
                    <a:pt x="146501" y="0"/>
                  </a:moveTo>
                  <a:lnTo>
                    <a:pt x="587701" y="0"/>
                  </a:lnTo>
                  <a:cubicBezTo>
                    <a:pt x="626555" y="0"/>
                    <a:pt x="663818" y="15435"/>
                    <a:pt x="691293" y="42909"/>
                  </a:cubicBezTo>
                  <a:cubicBezTo>
                    <a:pt x="718767" y="70384"/>
                    <a:pt x="734202" y="107647"/>
                    <a:pt x="734202" y="146501"/>
                  </a:cubicBezTo>
                  <a:lnTo>
                    <a:pt x="734202" y="265778"/>
                  </a:lnTo>
                  <a:cubicBezTo>
                    <a:pt x="734202" y="304632"/>
                    <a:pt x="718767" y="341895"/>
                    <a:pt x="691293" y="369370"/>
                  </a:cubicBezTo>
                  <a:cubicBezTo>
                    <a:pt x="663818" y="396844"/>
                    <a:pt x="626555" y="412279"/>
                    <a:pt x="587701" y="412279"/>
                  </a:cubicBezTo>
                  <a:lnTo>
                    <a:pt x="146501" y="412279"/>
                  </a:lnTo>
                  <a:cubicBezTo>
                    <a:pt x="107647" y="412279"/>
                    <a:pt x="70384" y="396844"/>
                    <a:pt x="42909" y="369370"/>
                  </a:cubicBezTo>
                  <a:cubicBezTo>
                    <a:pt x="15435" y="341895"/>
                    <a:pt x="0" y="304632"/>
                    <a:pt x="0" y="265778"/>
                  </a:cubicBezTo>
                  <a:lnTo>
                    <a:pt x="0" y="146501"/>
                  </a:lnTo>
                  <a:cubicBezTo>
                    <a:pt x="0" y="107647"/>
                    <a:pt x="15435" y="70384"/>
                    <a:pt x="42909" y="42909"/>
                  </a:cubicBezTo>
                  <a:cubicBezTo>
                    <a:pt x="70384" y="15435"/>
                    <a:pt x="107647" y="0"/>
                    <a:pt x="146501" y="0"/>
                  </a:cubicBezTo>
                  <a:close/>
                </a:path>
              </a:pathLst>
            </a:custGeom>
            <a:solidFill>
              <a:srgbClr val="292F33"/>
            </a:solidFill>
          </p:spPr>
        </p:sp>
        <p:sp>
          <p:nvSpPr>
            <p:cNvPr id="29" name="TextBox 29"/>
            <p:cNvSpPr txBox="1"/>
            <p:nvPr/>
          </p:nvSpPr>
          <p:spPr>
            <a:xfrm>
              <a:off x="0" y="0"/>
              <a:ext cx="734202" cy="412279"/>
            </a:xfrm>
            <a:prstGeom prst="rect">
              <a:avLst/>
            </a:prstGeom>
          </p:spPr>
          <p:txBody>
            <a:bodyPr lIns="47052" tIns="47052" rIns="47052" bIns="47052" rtlCol="0" anchor="ctr"/>
            <a:lstStyle/>
            <a:p>
              <a:pPr algn="ctr">
                <a:lnSpc>
                  <a:spcPts val="2290"/>
                </a:lnSpc>
              </a:pPr>
              <a:r>
                <a:rPr lang="en-US" sz="1910" b="1">
                  <a:solidFill>
                    <a:srgbClr val="FFFFFF"/>
                  </a:solidFill>
                  <a:latin typeface="DM Sans Bold"/>
                  <a:ea typeface="DM Sans Bold"/>
                  <a:cs typeface="DM Sans Bold"/>
                  <a:sym typeface="DM Sans Bold"/>
                </a:rPr>
                <a:t>Provides you with free resources to upskill yourself</a:t>
              </a:r>
              <a:endParaRPr lang="en-US" sz="1910" b="1">
                <a:solidFill>
                  <a:srgbClr val="FFFFFF"/>
                </a:solidFill>
                <a:latin typeface="DM Sans Bold"/>
                <a:ea typeface="DM Sans Bold"/>
                <a:cs typeface="DM Sans Bold"/>
                <a:sym typeface="DM Sans Bold"/>
              </a:endParaRPr>
            </a:p>
          </p:txBody>
        </p:sp>
      </p:grpSp>
      <p:sp>
        <p:nvSpPr>
          <p:cNvPr id="30" name="AutoShape 30"/>
          <p:cNvSpPr/>
          <p:nvPr/>
        </p:nvSpPr>
        <p:spPr>
          <a:xfrm>
            <a:off x="10611554" y="7762465"/>
            <a:ext cx="1890049" cy="777814"/>
          </a:xfrm>
          <a:prstGeom prst="line">
            <a:avLst/>
          </a:prstGeom>
          <a:ln w="66675" cap="rnd">
            <a:solidFill>
              <a:srgbClr val="292F33"/>
            </a:solidFill>
            <a:prstDash val="sysDash"/>
            <a:headEnd type="none" w="sm" len="sm"/>
            <a:tailEnd type="triangle" w="lg" len="med"/>
          </a:ln>
        </p:spPr>
      </p:sp>
      <p:sp>
        <p:nvSpPr>
          <p:cNvPr id="31" name="Freeform 31"/>
          <p:cNvSpPr/>
          <p:nvPr/>
        </p:nvSpPr>
        <p:spPr>
          <a:xfrm>
            <a:off x="14978851" y="7422172"/>
            <a:ext cx="3051907" cy="2236215"/>
          </a:xfrm>
          <a:custGeom>
            <a:avLst/>
            <a:gdLst/>
            <a:ahLst/>
            <a:cxnLst/>
            <a:rect l="l" t="t" r="r" b="b"/>
            <a:pathLst>
              <a:path w="3051907" h="2236215">
                <a:moveTo>
                  <a:pt x="0" y="0"/>
                </a:moveTo>
                <a:lnTo>
                  <a:pt x="3051907" y="0"/>
                </a:lnTo>
                <a:lnTo>
                  <a:pt x="3051907" y="2236215"/>
                </a:lnTo>
                <a:lnTo>
                  <a:pt x="0" y="22362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2" name="Freeform 32"/>
          <p:cNvSpPr/>
          <p:nvPr/>
        </p:nvSpPr>
        <p:spPr>
          <a:xfrm>
            <a:off x="15196719" y="628613"/>
            <a:ext cx="1161493" cy="2394830"/>
          </a:xfrm>
          <a:custGeom>
            <a:avLst/>
            <a:gdLst/>
            <a:ahLst/>
            <a:cxnLst/>
            <a:rect l="l" t="t" r="r" b="b"/>
            <a:pathLst>
              <a:path w="1161493" h="2394830">
                <a:moveTo>
                  <a:pt x="0" y="0"/>
                </a:moveTo>
                <a:lnTo>
                  <a:pt x="1161493" y="0"/>
                </a:lnTo>
                <a:lnTo>
                  <a:pt x="1161493" y="2394830"/>
                </a:lnTo>
                <a:lnTo>
                  <a:pt x="0" y="2394830"/>
                </a:lnTo>
                <a:lnTo>
                  <a:pt x="0" y="0"/>
                </a:lnTo>
                <a:close/>
              </a:path>
            </a:pathLst>
          </a:custGeom>
          <a:blipFill>
            <a:blip r:embed="rId13"/>
            <a:stretch>
              <a:fillRect/>
            </a:stretch>
          </a:blipFill>
        </p:spPr>
      </p:sp>
      <p:sp>
        <p:nvSpPr>
          <p:cNvPr id="33" name="Freeform 33"/>
          <p:cNvSpPr/>
          <p:nvPr/>
        </p:nvSpPr>
        <p:spPr>
          <a:xfrm>
            <a:off x="16162441" y="678949"/>
            <a:ext cx="1107773" cy="2344494"/>
          </a:xfrm>
          <a:custGeom>
            <a:avLst/>
            <a:gdLst/>
            <a:ahLst/>
            <a:cxnLst/>
            <a:rect l="l" t="t" r="r" b="b"/>
            <a:pathLst>
              <a:path w="1107773" h="2344494">
                <a:moveTo>
                  <a:pt x="0" y="0"/>
                </a:moveTo>
                <a:lnTo>
                  <a:pt x="1107773" y="0"/>
                </a:lnTo>
                <a:lnTo>
                  <a:pt x="1107773" y="2344494"/>
                </a:lnTo>
                <a:lnTo>
                  <a:pt x="0" y="2344494"/>
                </a:lnTo>
                <a:lnTo>
                  <a:pt x="0" y="0"/>
                </a:lnTo>
                <a:close/>
              </a:path>
            </a:pathLst>
          </a:custGeom>
          <a:blipFill>
            <a:blip r:embed="rId14"/>
            <a:stretch>
              <a:fillRect/>
            </a:stretch>
          </a:blipFill>
        </p:spPr>
      </p:sp>
      <p:sp>
        <p:nvSpPr>
          <p:cNvPr id="34" name="Freeform 34"/>
          <p:cNvSpPr/>
          <p:nvPr/>
        </p:nvSpPr>
        <p:spPr>
          <a:xfrm>
            <a:off x="16613739" y="687257"/>
            <a:ext cx="1525953" cy="2277542"/>
          </a:xfrm>
          <a:custGeom>
            <a:avLst/>
            <a:gdLst/>
            <a:ahLst/>
            <a:cxnLst/>
            <a:rect l="l" t="t" r="r" b="b"/>
            <a:pathLst>
              <a:path w="1525953" h="2277542">
                <a:moveTo>
                  <a:pt x="0" y="0"/>
                </a:moveTo>
                <a:lnTo>
                  <a:pt x="1525953" y="0"/>
                </a:lnTo>
                <a:lnTo>
                  <a:pt x="1525953" y="2277542"/>
                </a:lnTo>
                <a:lnTo>
                  <a:pt x="0" y="2277542"/>
                </a:lnTo>
                <a:lnTo>
                  <a:pt x="0" y="0"/>
                </a:lnTo>
                <a:close/>
              </a:path>
            </a:pathLst>
          </a:custGeom>
          <a:blipFill>
            <a:blip r:embed="rId15"/>
            <a:stretch>
              <a:fillRect/>
            </a:stretch>
          </a:blipFill>
        </p:spPr>
      </p:sp>
      <p:sp>
        <p:nvSpPr>
          <p:cNvPr id="35" name="Text Box 34"/>
          <p:cNvSpPr txBox="1"/>
          <p:nvPr/>
        </p:nvSpPr>
        <p:spPr>
          <a:xfrm>
            <a:off x="5638800" y="9043670"/>
            <a:ext cx="3131185" cy="833120"/>
          </a:xfrm>
          <a:prstGeom prst="rect">
            <a:avLst/>
          </a:prstGeom>
          <a:noFill/>
        </p:spPr>
        <p:txBody>
          <a:bodyPr wrap="square" rtlCol="0">
            <a:noAutofit/>
          </a:bodyPr>
          <a:p>
            <a:r>
              <a:rPr lang="en-IN" altLang="en-US" sz="3200">
                <a:ln/>
                <a:solidFill>
                  <a:schemeClr val="tx1"/>
                </a:solidFill>
                <a:effectLst>
                  <a:outerShdw blurRad="38100" dist="19050" dir="2700000" algn="tl" rotWithShape="0">
                    <a:schemeClr val="dk1">
                      <a:alpha val="40000"/>
                    </a:schemeClr>
                  </a:outerShdw>
                </a:effectLst>
              </a:rPr>
              <a:t>Pls Play this video</a:t>
            </a:r>
            <a:endParaRPr lang="en-IN" altLang="en-US" sz="3200">
              <a:ln/>
              <a:solidFill>
                <a:schemeClr val="tx1"/>
              </a:solidFill>
              <a:effectLst>
                <a:outerShdw blurRad="38100" dist="19050" dir="2700000" algn="tl" rotWithShape="0">
                  <a:schemeClr val="dk1">
                    <a:alpha val="40000"/>
                  </a:schemeClr>
                </a:outerShdw>
              </a:effectLst>
            </a:endParaRP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57159" y="256243"/>
            <a:ext cx="19432888" cy="904875"/>
          </a:xfrm>
          <a:prstGeom prst="rect">
            <a:avLst/>
          </a:prstGeom>
        </p:spPr>
        <p:txBody>
          <a:bodyPr lIns="0" tIns="0" rIns="0" bIns="0" rtlCol="0" anchor="t">
            <a:spAutoFit/>
          </a:bodyPr>
          <a:lstStyle/>
          <a:p>
            <a:pPr algn="ctr">
              <a:lnSpc>
                <a:spcPts val="6360"/>
              </a:lnSpc>
            </a:pPr>
            <a:r>
              <a:rPr lang="en-US" sz="5300" b="1" u="sng">
                <a:solidFill>
                  <a:srgbClr val="000000"/>
                </a:solidFill>
                <a:latin typeface="Arial Bold" panose="020B0802020202020204"/>
                <a:ea typeface="Arial Bold" panose="020B0802020202020204"/>
                <a:cs typeface="Arial Bold" panose="020B0802020202020204"/>
                <a:sym typeface="Arial Bold" panose="020B0802020202020204"/>
              </a:rPr>
              <a:t>TECHNICAL APPROACH</a:t>
            </a:r>
            <a:endParaRPr lang="en-US" sz="5300" b="1" u="sng">
              <a:solidFill>
                <a:srgbClr val="000000"/>
              </a:solidFill>
              <a:latin typeface="Arial Bold" panose="020B0802020202020204"/>
              <a:ea typeface="Arial Bold" panose="020B0802020202020204"/>
              <a:cs typeface="Arial Bold" panose="020B0802020202020204"/>
              <a:sym typeface="Arial Bold" panose="020B0802020202020204"/>
            </a:endParaRPr>
          </a:p>
        </p:txBody>
      </p:sp>
      <p:sp>
        <p:nvSpPr>
          <p:cNvPr id="3" name="TextBox 3"/>
          <p:cNvSpPr txBox="1"/>
          <p:nvPr/>
        </p:nvSpPr>
        <p:spPr>
          <a:xfrm>
            <a:off x="13197840" y="9561200"/>
            <a:ext cx="4084320" cy="475298"/>
          </a:xfrm>
          <a:prstGeom prst="rect">
            <a:avLst/>
          </a:prstGeom>
        </p:spPr>
        <p:txBody>
          <a:bodyPr lIns="0" tIns="0" rIns="0" bIns="0" rtlCol="0" anchor="t">
            <a:spAutoFit/>
          </a:bodyPr>
          <a:lstStyle/>
          <a:p>
            <a:pPr algn="r">
              <a:lnSpc>
                <a:spcPts val="2160"/>
              </a:lnSpc>
            </a:pPr>
            <a:r>
              <a:rPr lang="en-US" sz="1800" b="1">
                <a:solidFill>
                  <a:srgbClr val="FFFFFF"/>
                </a:solidFill>
                <a:latin typeface="Arimo Bold" panose="020B0704020202020204"/>
                <a:ea typeface="Arimo Bold" panose="020B0704020202020204"/>
                <a:cs typeface="Arimo Bold" panose="020B0704020202020204"/>
                <a:sym typeface="Arimo Bold" panose="020B0704020202020204"/>
              </a:rPr>
              <a:t>3</a:t>
            </a:r>
            <a:endParaRPr lang="en-US" sz="1800" b="1">
              <a:solidFill>
                <a:srgbClr val="FFFFFF"/>
              </a:solidFill>
              <a:latin typeface="Arimo Bold" panose="020B0704020202020204"/>
              <a:ea typeface="Arimo Bold" panose="020B0704020202020204"/>
              <a:cs typeface="Arimo Bold" panose="020B0704020202020204"/>
              <a:sym typeface="Arimo Bold" panose="020B0704020202020204"/>
            </a:endParaRPr>
          </a:p>
        </p:txBody>
      </p:sp>
      <p:sp>
        <p:nvSpPr>
          <p:cNvPr id="4" name="TextBox 4"/>
          <p:cNvSpPr txBox="1"/>
          <p:nvPr/>
        </p:nvSpPr>
        <p:spPr>
          <a:xfrm>
            <a:off x="217527" y="1659731"/>
            <a:ext cx="5819663" cy="596899"/>
          </a:xfrm>
          <a:prstGeom prst="rect">
            <a:avLst/>
          </a:prstGeom>
        </p:spPr>
        <p:txBody>
          <a:bodyPr lIns="0" tIns="0" rIns="0" bIns="0" rtlCol="0" anchor="t">
            <a:spAutoFit/>
          </a:bodyPr>
          <a:lstStyle/>
          <a:p>
            <a:pPr algn="ctr">
              <a:lnSpc>
                <a:spcPts val="4900"/>
              </a:lnSpc>
            </a:pPr>
            <a:r>
              <a:rPr lang="en-US" sz="3500" b="1" u="sng">
                <a:solidFill>
                  <a:srgbClr val="000000"/>
                </a:solidFill>
                <a:latin typeface="Garet Bold"/>
                <a:ea typeface="Garet Bold"/>
                <a:cs typeface="Garet Bold"/>
                <a:sym typeface="Garet Bold"/>
              </a:rPr>
              <a:t>1.Platform Architecture</a:t>
            </a:r>
            <a:endParaRPr lang="en-US" sz="3500" b="1" u="sng">
              <a:solidFill>
                <a:srgbClr val="000000"/>
              </a:solidFill>
              <a:latin typeface="Garet Bold"/>
              <a:ea typeface="Garet Bold"/>
              <a:cs typeface="Garet Bold"/>
              <a:sym typeface="Garet Bold"/>
            </a:endParaRPr>
          </a:p>
        </p:txBody>
      </p:sp>
      <p:sp>
        <p:nvSpPr>
          <p:cNvPr id="5" name="TextBox 5"/>
          <p:cNvSpPr txBox="1"/>
          <p:nvPr/>
        </p:nvSpPr>
        <p:spPr>
          <a:xfrm>
            <a:off x="606093" y="2332830"/>
            <a:ext cx="8262912" cy="6325870"/>
          </a:xfrm>
          <a:prstGeom prst="rect">
            <a:avLst/>
          </a:prstGeom>
        </p:spPr>
        <p:txBody>
          <a:bodyPr lIns="0" tIns="0" rIns="0" bIns="0" rtlCol="0" anchor="t">
            <a:spAutoFit/>
          </a:bodyPr>
          <a:lstStyle/>
          <a:p>
            <a:pPr algn="l">
              <a:lnSpc>
                <a:spcPts val="4480"/>
              </a:lnSpc>
            </a:pPr>
            <a:r>
              <a:rPr lang="en-US" sz="32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 Frontend Technologies :</a:t>
            </a:r>
            <a:endParaRPr lang="en-US" sz="32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algn="l">
              <a:lnSpc>
                <a:spcPts val="3780"/>
              </a:lnSpc>
            </a:pPr>
            <a:r>
              <a:rPr lang="en-US" sz="2700">
                <a:solidFill>
                  <a:srgbClr val="000000"/>
                </a:solidFill>
                <a:latin typeface="Times New Roman" panose="02020603050405020304"/>
                <a:ea typeface="Times New Roman" panose="02020603050405020304"/>
                <a:cs typeface="Times New Roman" panose="02020603050405020304"/>
                <a:sym typeface="Times New Roman" panose="02020603050405020304"/>
              </a:rPr>
              <a:t> WebRTC (Web Real-Time Communication): Enables peer-to-peer audio, video, and data sharing directly</a:t>
            </a:r>
            <a:endParaRPr lang="en-US" sz="27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582930" lvl="1" indent="-291465" algn="l">
              <a:lnSpc>
                <a:spcPts val="3780"/>
              </a:lnSpc>
              <a:buFont typeface="Arial" panose="020B0604020202020204"/>
              <a:buChar char="•"/>
            </a:pPr>
            <a:r>
              <a:rPr lang="en-US" sz="2700">
                <a:solidFill>
                  <a:srgbClr val="000000"/>
                </a:solidFill>
                <a:latin typeface="Times New Roman" panose="02020603050405020304"/>
                <a:ea typeface="Times New Roman" panose="02020603050405020304"/>
                <a:cs typeface="Times New Roman" panose="02020603050405020304"/>
                <a:sym typeface="Times New Roman" panose="02020603050405020304"/>
              </a:rPr>
              <a:t>JavaScript: Handles WebRTC APIs, manages video streams, and implements the logic for video calls.</a:t>
            </a:r>
            <a:endParaRPr lang="en-US" sz="27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582930" lvl="1" indent="-291465" algn="l">
              <a:lnSpc>
                <a:spcPts val="3780"/>
              </a:lnSpc>
              <a:buFont typeface="Arial" panose="020B0604020202020204"/>
              <a:buChar char="•"/>
            </a:pPr>
            <a:r>
              <a:rPr lang="en-US" sz="2700">
                <a:solidFill>
                  <a:srgbClr val="000000"/>
                </a:solidFill>
                <a:latin typeface="Times New Roman" panose="02020603050405020304"/>
                <a:ea typeface="Times New Roman" panose="02020603050405020304"/>
                <a:cs typeface="Times New Roman" panose="02020603050405020304"/>
                <a:sym typeface="Times New Roman" panose="02020603050405020304"/>
              </a:rPr>
              <a:t>HTML5: Creates the video elements and UI components necessary for displaying video streams.</a:t>
            </a:r>
            <a:endParaRPr lang="en-US" sz="27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582930" lvl="1" indent="-291465" algn="l">
              <a:lnSpc>
                <a:spcPts val="3780"/>
              </a:lnSpc>
              <a:buFont typeface="Arial" panose="020B0604020202020204"/>
              <a:buChar char="•"/>
            </a:pPr>
            <a:r>
              <a:rPr lang="en-US" sz="2700">
                <a:solidFill>
                  <a:srgbClr val="000000"/>
                </a:solidFill>
                <a:latin typeface="Times New Roman" panose="02020603050405020304"/>
                <a:ea typeface="Times New Roman" panose="02020603050405020304"/>
                <a:cs typeface="Times New Roman" panose="02020603050405020304"/>
                <a:sym typeface="Times New Roman" panose="02020603050405020304"/>
              </a:rPr>
              <a:t>CSS: Styles the video call interface and layouts for a user-friendly experience.</a:t>
            </a:r>
            <a:endParaRPr lang="en-US" sz="27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582930" lvl="1" indent="-291465" algn="l">
              <a:lnSpc>
                <a:spcPts val="3780"/>
              </a:lnSpc>
              <a:buFont typeface="Arial" panose="020B0604020202020204"/>
              <a:buChar char="•"/>
            </a:pPr>
            <a:r>
              <a:rPr lang="en-US" sz="2700">
                <a:solidFill>
                  <a:srgbClr val="000000"/>
                </a:solidFill>
                <a:latin typeface="Times New Roman" panose="02020603050405020304"/>
                <a:ea typeface="Times New Roman" panose="02020603050405020304"/>
                <a:cs typeface="Times New Roman" panose="02020603050405020304"/>
                <a:sym typeface="Times New Roman" panose="02020603050405020304"/>
              </a:rPr>
              <a:t>React/Vue/Angular: Frameworks or libraries to build UI components for video calls and manage user interactions.</a:t>
            </a:r>
            <a:endParaRPr lang="en-US" sz="27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3780"/>
              </a:lnSpc>
            </a:pPr>
          </a:p>
        </p:txBody>
      </p:sp>
      <p:sp>
        <p:nvSpPr>
          <p:cNvPr id="6" name="TextBox 6"/>
          <p:cNvSpPr txBox="1"/>
          <p:nvPr/>
        </p:nvSpPr>
        <p:spPr>
          <a:xfrm>
            <a:off x="9144000" y="1317368"/>
            <a:ext cx="7020708" cy="4065803"/>
          </a:xfrm>
          <a:prstGeom prst="rect">
            <a:avLst/>
          </a:prstGeom>
        </p:spPr>
        <p:txBody>
          <a:bodyPr lIns="0" tIns="0" rIns="0" bIns="0" rtlCol="0" anchor="t">
            <a:spAutoFit/>
          </a:bodyPr>
          <a:lstStyle/>
          <a:p>
            <a:pPr algn="l">
              <a:lnSpc>
                <a:spcPts val="3920"/>
              </a:lnSpc>
            </a:pPr>
            <a:r>
              <a:rPr lang="en-US" sz="2800" b="1">
                <a:solidFill>
                  <a:srgbClr val="000000"/>
                </a:solidFill>
                <a:latin typeface="Garet Bold"/>
                <a:ea typeface="Garet Bold"/>
                <a:cs typeface="Garet Bold"/>
                <a:sym typeface="Garet Bold"/>
              </a:rPr>
              <a:t>   Backend</a:t>
            </a:r>
            <a:r>
              <a:rPr lang="en-US" sz="2800" b="1">
                <a:solidFill>
                  <a:srgbClr val="000000"/>
                </a:solidFill>
                <a:latin typeface="Garet Bold"/>
                <a:ea typeface="Garet Bold"/>
                <a:cs typeface="Garet Bold"/>
                <a:sym typeface="Garet Bold"/>
              </a:rPr>
              <a:t> Technologies :</a:t>
            </a:r>
            <a:endParaRPr lang="en-US" sz="2800" b="1">
              <a:solidFill>
                <a:srgbClr val="000000"/>
              </a:solidFill>
              <a:latin typeface="Garet Bold"/>
              <a:ea typeface="Garet Bold"/>
              <a:cs typeface="Garet Bold"/>
              <a:sym typeface="Garet Bold"/>
            </a:endParaRPr>
          </a:p>
          <a:p>
            <a:pPr marL="552450" lvl="1" indent="-276225" algn="l">
              <a:lnSpc>
                <a:spcPts val="3580"/>
              </a:lnSpc>
              <a:buFont typeface="Arial" panose="020B0604020202020204"/>
              <a:buChar char="•"/>
            </a:pPr>
            <a:r>
              <a:rPr lang="en-US" sz="2560">
                <a:solidFill>
                  <a:srgbClr val="000000"/>
                </a:solidFill>
                <a:latin typeface="Times New Roman" panose="02020603050405020304"/>
                <a:ea typeface="Times New Roman" panose="02020603050405020304"/>
                <a:cs typeface="Times New Roman" panose="02020603050405020304"/>
                <a:sym typeface="Times New Roman" panose="02020603050405020304"/>
              </a:rPr>
              <a:t>RE</a:t>
            </a:r>
            <a:r>
              <a:rPr lang="en-US" sz="2560">
                <a:solidFill>
                  <a:srgbClr val="000000"/>
                </a:solidFill>
                <a:latin typeface="Times New Roman" panose="02020603050405020304"/>
                <a:ea typeface="Times New Roman" panose="02020603050405020304"/>
                <a:cs typeface="Times New Roman" panose="02020603050405020304"/>
                <a:sym typeface="Times New Roman" panose="02020603050405020304"/>
              </a:rPr>
              <a:t>STful APIs: Facilitate backend communication, managing user authentication, and storing call logs or settings.</a:t>
            </a:r>
            <a:endParaRPr lang="en-US" sz="256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552450" lvl="1" indent="-276225" algn="l">
              <a:lnSpc>
                <a:spcPts val="3580"/>
              </a:lnSpc>
              <a:buFont typeface="Arial" panose="020B0604020202020204"/>
              <a:buChar char="•"/>
            </a:pPr>
            <a:r>
              <a:rPr lang="en-US" sz="2560">
                <a:solidFill>
                  <a:srgbClr val="000000"/>
                </a:solidFill>
                <a:latin typeface="Times New Roman" panose="02020603050405020304"/>
                <a:ea typeface="Times New Roman" panose="02020603050405020304"/>
                <a:cs typeface="Times New Roman" panose="02020603050405020304"/>
                <a:sym typeface="Times New Roman" panose="02020603050405020304"/>
              </a:rPr>
              <a:t>Database Management Systems (e.g., MongoDB, PostgreSQL): For storing user data, call logs, and other relevant information.</a:t>
            </a:r>
            <a:endParaRPr lang="en-US" sz="256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3580"/>
              </a:lnSpc>
            </a:pPr>
          </a:p>
        </p:txBody>
      </p:sp>
      <p:sp>
        <p:nvSpPr>
          <p:cNvPr id="7" name="TextBox 7"/>
          <p:cNvSpPr txBox="1"/>
          <p:nvPr/>
        </p:nvSpPr>
        <p:spPr>
          <a:xfrm>
            <a:off x="9242340" y="5582771"/>
            <a:ext cx="4106076" cy="587376"/>
          </a:xfrm>
          <a:prstGeom prst="rect">
            <a:avLst/>
          </a:prstGeom>
        </p:spPr>
        <p:txBody>
          <a:bodyPr lIns="0" tIns="0" rIns="0" bIns="0" rtlCol="0" anchor="t">
            <a:spAutoFit/>
          </a:bodyPr>
          <a:lstStyle/>
          <a:p>
            <a:pPr algn="ctr">
              <a:lnSpc>
                <a:spcPts val="4900"/>
              </a:lnSpc>
            </a:pPr>
            <a:r>
              <a:rPr lang="en-US" sz="3500" b="1" u="sng">
                <a:solidFill>
                  <a:srgbClr val="000000"/>
                </a:solidFill>
                <a:latin typeface="Garet Bold"/>
                <a:ea typeface="Garet Bold"/>
                <a:cs typeface="Garet Bold"/>
                <a:sym typeface="Garet Bold"/>
              </a:rPr>
              <a:t>2.  Key Features</a:t>
            </a:r>
            <a:endParaRPr lang="en-US" sz="3500" b="1" u="sng">
              <a:solidFill>
                <a:srgbClr val="000000"/>
              </a:solidFill>
              <a:latin typeface="Garet Bold"/>
              <a:ea typeface="Garet Bold"/>
              <a:cs typeface="Garet Bold"/>
              <a:sym typeface="Garet Bold"/>
            </a:endParaRPr>
          </a:p>
        </p:txBody>
      </p:sp>
      <p:sp>
        <p:nvSpPr>
          <p:cNvPr id="8" name="TextBox 8"/>
          <p:cNvSpPr txBox="1"/>
          <p:nvPr/>
        </p:nvSpPr>
        <p:spPr>
          <a:xfrm>
            <a:off x="9242340" y="6227297"/>
            <a:ext cx="7148457" cy="3014884"/>
          </a:xfrm>
          <a:prstGeom prst="rect">
            <a:avLst/>
          </a:prstGeom>
        </p:spPr>
        <p:txBody>
          <a:bodyPr lIns="0" tIns="0" rIns="0" bIns="0" rtlCol="0" anchor="t">
            <a:spAutoFit/>
          </a:bodyPr>
          <a:lstStyle/>
          <a:p>
            <a:pPr marL="605155" lvl="1" indent="-302895" algn="l">
              <a:lnSpc>
                <a:spcPts val="3925"/>
              </a:lnSpc>
              <a:buFont typeface="Arial" panose="020B0604020202020204"/>
              <a:buChar char="•"/>
            </a:pPr>
            <a:r>
              <a:rPr lang="en-US" sz="2805">
                <a:solidFill>
                  <a:srgbClr val="000000"/>
                </a:solidFill>
                <a:latin typeface="Times New Roman" panose="02020603050405020304"/>
                <a:ea typeface="Times New Roman" panose="02020603050405020304"/>
                <a:cs typeface="Times New Roman" panose="02020603050405020304"/>
                <a:sym typeface="Times New Roman" panose="02020603050405020304"/>
              </a:rPr>
              <a:t>Video Call Integration:</a:t>
            </a:r>
            <a:r>
              <a:rPr lang="en-US" sz="2805">
                <a:solidFill>
                  <a:srgbClr val="000000"/>
                </a:solidFill>
                <a:latin typeface="Times New Roman" panose="02020603050405020304"/>
                <a:ea typeface="Times New Roman" panose="02020603050405020304"/>
                <a:cs typeface="Times New Roman" panose="02020603050405020304"/>
                <a:sym typeface="Times New Roman" panose="02020603050405020304"/>
              </a:rPr>
              <a:t> WebRTC for real-time video communication.</a:t>
            </a:r>
            <a:endParaRPr lang="en-US" sz="280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605155" lvl="1" indent="-302895" algn="l">
              <a:lnSpc>
                <a:spcPts val="3925"/>
              </a:lnSpc>
              <a:buFont typeface="Arial" panose="020B0604020202020204"/>
              <a:buChar char="•"/>
            </a:pPr>
            <a:r>
              <a:rPr lang="en-US" sz="2805">
                <a:solidFill>
                  <a:srgbClr val="000000"/>
                </a:solidFill>
                <a:latin typeface="Times New Roman" panose="02020603050405020304"/>
                <a:ea typeface="Times New Roman" panose="02020603050405020304"/>
                <a:cs typeface="Times New Roman" panose="02020603050405020304"/>
                <a:sym typeface="Times New Roman" panose="02020603050405020304"/>
              </a:rPr>
              <a:t>Chat Functionality: Socket.io for real-time chat during sessions.</a:t>
            </a:r>
            <a:endParaRPr lang="en-US" sz="280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605155" lvl="1" indent="-302895" algn="l">
              <a:lnSpc>
                <a:spcPts val="3925"/>
              </a:lnSpc>
              <a:buFont typeface="Arial" panose="020B0604020202020204"/>
              <a:buChar char="•"/>
            </a:pPr>
            <a:r>
              <a:rPr lang="en-US" sz="2805">
                <a:solidFill>
                  <a:srgbClr val="000000"/>
                </a:solidFill>
                <a:latin typeface="Times New Roman" panose="02020603050405020304"/>
                <a:ea typeface="Times New Roman" panose="02020603050405020304"/>
                <a:cs typeface="Times New Roman" panose="02020603050405020304"/>
                <a:sym typeface="Times New Roman" panose="02020603050405020304"/>
              </a:rPr>
              <a:t>Calendar Integration: Sync with Google Calendar for appointment reminders.</a:t>
            </a:r>
            <a:endParaRPr lang="en-US" sz="280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81509" y="90541"/>
            <a:ext cx="19092214" cy="904875"/>
          </a:xfrm>
          <a:prstGeom prst="rect">
            <a:avLst/>
          </a:prstGeom>
        </p:spPr>
        <p:txBody>
          <a:bodyPr lIns="0" tIns="0" rIns="0" bIns="0" rtlCol="0" anchor="t">
            <a:spAutoFit/>
          </a:bodyPr>
          <a:lstStyle/>
          <a:p>
            <a:pPr algn="ctr">
              <a:lnSpc>
                <a:spcPts val="6360"/>
              </a:lnSpc>
            </a:pPr>
            <a:r>
              <a:rPr lang="en-US" sz="5300" b="1" u="sng">
                <a:solidFill>
                  <a:srgbClr val="000000"/>
                </a:solidFill>
                <a:latin typeface="Arial Bold" panose="020B0802020202020204"/>
                <a:ea typeface="Arial Bold" panose="020B0802020202020204"/>
                <a:cs typeface="Arial Bold" panose="020B0802020202020204"/>
                <a:sym typeface="Arial Bold" panose="020B0802020202020204"/>
              </a:rPr>
              <a:t>IMPACT AND BENEFITS</a:t>
            </a:r>
            <a:endParaRPr lang="en-US" sz="5300" b="1" u="sng">
              <a:solidFill>
                <a:srgbClr val="000000"/>
              </a:solidFill>
              <a:latin typeface="Arial Bold" panose="020B0802020202020204"/>
              <a:ea typeface="Arial Bold" panose="020B0802020202020204"/>
              <a:cs typeface="Arial Bold" panose="020B0802020202020204"/>
              <a:sym typeface="Arial Bold" panose="020B0802020202020204"/>
            </a:endParaRPr>
          </a:p>
        </p:txBody>
      </p:sp>
      <p:sp>
        <p:nvSpPr>
          <p:cNvPr id="3" name="TextBox 3"/>
          <p:cNvSpPr txBox="1"/>
          <p:nvPr/>
        </p:nvSpPr>
        <p:spPr>
          <a:xfrm>
            <a:off x="-77296" y="1548765"/>
            <a:ext cx="18288000" cy="7709535"/>
          </a:xfrm>
          <a:prstGeom prst="rect">
            <a:avLst/>
          </a:prstGeom>
        </p:spPr>
        <p:txBody>
          <a:bodyPr lIns="0" tIns="0" rIns="0" bIns="0" rtlCol="0" anchor="t">
            <a:spAutoFit/>
          </a:bodyPr>
          <a:lstStyle/>
          <a:p>
            <a:pPr marL="777240" lvl="1" indent="-388620" algn="l">
              <a:lnSpc>
                <a:spcPts val="5040"/>
              </a:lnSpc>
              <a:buFont typeface="Arial" panose="020B0604020202020204"/>
              <a:buChar char="•"/>
            </a:pPr>
            <a:r>
              <a:rPr lang="en-US" sz="3600">
                <a:solidFill>
                  <a:srgbClr val="000000"/>
                </a:solidFill>
                <a:latin typeface="Times New Roman" panose="02020603050405020304"/>
                <a:ea typeface="Times New Roman" panose="02020603050405020304"/>
                <a:cs typeface="Times New Roman" panose="02020603050405020304"/>
                <a:sym typeface="Times New Roman" panose="02020603050405020304"/>
              </a:rPr>
              <a:t>Personalized Career Guidance: Video calls provide students with tailored, one-on-one sessions with career counselors, helping them identify career paths aligned with their interests and strengths.</a:t>
            </a:r>
            <a:endParaRPr lang="en-US" sz="36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777240" lvl="1" indent="-388620" algn="l">
              <a:lnSpc>
                <a:spcPts val="5040"/>
              </a:lnSpc>
              <a:buFont typeface="Arial" panose="020B0604020202020204"/>
              <a:buChar char="•"/>
            </a:pPr>
            <a:r>
              <a:rPr lang="en-US" sz="3600">
                <a:solidFill>
                  <a:srgbClr val="000000"/>
                </a:solidFill>
                <a:latin typeface="Times New Roman" panose="02020603050405020304"/>
                <a:ea typeface="Times New Roman" panose="02020603050405020304"/>
                <a:cs typeface="Times New Roman" panose="02020603050405020304"/>
                <a:sym typeface="Times New Roman" panose="02020603050405020304"/>
              </a:rPr>
              <a:t>Direct Access to Industry Experts: Students can interact with professionals working in their dream careers, gaining real-world insights and advice on how to pursue their desired fields.</a:t>
            </a:r>
            <a:endParaRPr lang="en-US" sz="36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777240" lvl="1" indent="-388620" algn="l">
              <a:lnSpc>
                <a:spcPts val="5040"/>
              </a:lnSpc>
              <a:buFont typeface="Arial" panose="020B0604020202020204"/>
              <a:buChar char="•"/>
            </a:pPr>
            <a:r>
              <a:rPr lang="en-US" sz="3600">
                <a:solidFill>
                  <a:srgbClr val="000000"/>
                </a:solidFill>
                <a:latin typeface="Times New Roman" panose="02020603050405020304"/>
                <a:ea typeface="Times New Roman" panose="02020603050405020304"/>
                <a:cs typeface="Times New Roman" panose="02020603050405020304"/>
                <a:sym typeface="Times New Roman" panose="02020603050405020304"/>
              </a:rPr>
              <a:t>Increased Opportunities for Rural and Remote Students: Video calling breaks down geographic barriers, allowing students in underserved areas to access the same career guidance and mentorship as their urban counterparts.</a:t>
            </a:r>
            <a:endParaRPr lang="en-US" sz="36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777240" lvl="1" indent="-388620" algn="l">
              <a:lnSpc>
                <a:spcPts val="5040"/>
              </a:lnSpc>
              <a:buFont typeface="Arial" panose="020B0604020202020204"/>
              <a:buChar char="•"/>
            </a:pPr>
            <a:r>
              <a:rPr lang="en-US" sz="3600">
                <a:solidFill>
                  <a:srgbClr val="000000"/>
                </a:solidFill>
                <a:latin typeface="Times New Roman" panose="02020603050405020304"/>
                <a:ea typeface="Times New Roman" panose="02020603050405020304"/>
                <a:cs typeface="Times New Roman" panose="02020603050405020304"/>
                <a:sym typeface="Times New Roman" panose="02020603050405020304"/>
              </a:rPr>
              <a:t>Informed Career Exploration: By engaging in conversations with mentors and professionals, students can explore diverse career options, make better-informed decisions, and avoid pursuing paths that don’t align with their passions.</a:t>
            </a:r>
            <a:endParaRPr lang="en-US" sz="36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5639</Words>
  <Application>WPS Presentation</Application>
  <PresentationFormat>On-screen Show (4:3)</PresentationFormat>
  <Paragraphs>136</Paragraphs>
  <Slides>10</Slides>
  <Notes>0</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10</vt:i4>
      </vt:variant>
    </vt:vector>
  </HeadingPairs>
  <TitlesOfParts>
    <vt:vector size="30" baseType="lpstr">
      <vt:lpstr>Arial</vt:lpstr>
      <vt:lpstr>SimSun</vt:lpstr>
      <vt:lpstr>Wingdings</vt:lpstr>
      <vt:lpstr>Times New Roman</vt:lpstr>
      <vt:lpstr>Garet Bold</vt:lpstr>
      <vt:lpstr>Times New Roman Bold</vt:lpstr>
      <vt:lpstr>Open Sans Bold</vt:lpstr>
      <vt:lpstr>Feeling Passionate</vt:lpstr>
      <vt:lpstr>Canva Sans</vt:lpstr>
      <vt:lpstr>Canva Sans Bold</vt:lpstr>
      <vt:lpstr>Arial Bold</vt:lpstr>
      <vt:lpstr>DM Sans Bold</vt:lpstr>
      <vt:lpstr>Museo Moderno Bold</vt:lpstr>
      <vt:lpstr>Museo Moderno</vt:lpstr>
      <vt:lpstr>Arimo Bold</vt:lpstr>
      <vt:lpstr>Arial</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mentor-connect</dc:title>
  <dc:creator/>
  <cp:lastModifiedBy>bhush</cp:lastModifiedBy>
  <cp:revision>3</cp:revision>
  <dcterms:created xsi:type="dcterms:W3CDTF">2006-08-16T00:00:00Z</dcterms:created>
  <dcterms:modified xsi:type="dcterms:W3CDTF">2025-02-01T08:21:48Z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9D7DA3DF50D74A3D83DE6B7B7B1968E2_12</vt:lpwstr>
  </property>
  <property fmtid="{D5CDD505-2E9C-101B-9397-08002B2CF9AE}" pid="3" name="KSOProductBuildVer">
    <vt:lpwstr>1033-12.2.0.19805</vt:lpwstr>
  </property>
</Properties>
</file>